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70"/>
  </p:notesMasterIdLst>
  <p:sldIdLst>
    <p:sldId id="256" r:id="rId2"/>
    <p:sldId id="32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22" r:id="rId19"/>
    <p:sldId id="272" r:id="rId20"/>
    <p:sldId id="273" r:id="rId21"/>
    <p:sldId id="274" r:id="rId22"/>
    <p:sldId id="275" r:id="rId23"/>
    <p:sldId id="276" r:id="rId24"/>
    <p:sldId id="277" r:id="rId25"/>
    <p:sldId id="278" r:id="rId26"/>
    <p:sldId id="279" r:id="rId27"/>
    <p:sldId id="280" r:id="rId28"/>
    <p:sldId id="281" r:id="rId29"/>
    <p:sldId id="283" r:id="rId30"/>
    <p:sldId id="284" r:id="rId31"/>
    <p:sldId id="285" r:id="rId32"/>
    <p:sldId id="286" r:id="rId33"/>
    <p:sldId id="287" r:id="rId34"/>
    <p:sldId id="288" r:id="rId35"/>
    <p:sldId id="289" r:id="rId36"/>
    <p:sldId id="290" r:id="rId37"/>
    <p:sldId id="323"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24" r:id="rId58"/>
    <p:sldId id="310" r:id="rId59"/>
    <p:sldId id="311" r:id="rId60"/>
    <p:sldId id="312" r:id="rId61"/>
    <p:sldId id="313" r:id="rId62"/>
    <p:sldId id="314" r:id="rId63"/>
    <p:sldId id="315" r:id="rId64"/>
    <p:sldId id="316" r:id="rId65"/>
    <p:sldId id="318" r:id="rId66"/>
    <p:sldId id="319" r:id="rId67"/>
    <p:sldId id="317" r:id="rId68"/>
    <p:sldId id="320"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1BDD39EF-6052-4ACD-B58B-14C4FA806B0F}">
          <p14:sldIdLst>
            <p14:sldId id="256"/>
            <p14:sldId id="321"/>
          </p14:sldIdLst>
        </p14:section>
        <p14:section name="Sekcja bez tytułu" id="{42D08216-523D-4397-AC2E-03C245A3031A}">
          <p14:sldIdLst>
            <p14:sldId id="257"/>
            <p14:sldId id="258"/>
            <p14:sldId id="259"/>
            <p14:sldId id="260"/>
            <p14:sldId id="261"/>
            <p14:sldId id="262"/>
            <p14:sldId id="263"/>
            <p14:sldId id="264"/>
            <p14:sldId id="265"/>
            <p14:sldId id="266"/>
            <p14:sldId id="267"/>
            <p14:sldId id="268"/>
            <p14:sldId id="269"/>
            <p14:sldId id="270"/>
            <p14:sldId id="271"/>
            <p14:sldId id="322"/>
            <p14:sldId id="272"/>
            <p14:sldId id="273"/>
            <p14:sldId id="274"/>
            <p14:sldId id="275"/>
            <p14:sldId id="276"/>
            <p14:sldId id="277"/>
            <p14:sldId id="278"/>
            <p14:sldId id="279"/>
            <p14:sldId id="280"/>
            <p14:sldId id="281"/>
            <p14:sldId id="283"/>
            <p14:sldId id="284"/>
            <p14:sldId id="285"/>
            <p14:sldId id="286"/>
            <p14:sldId id="287"/>
            <p14:sldId id="288"/>
            <p14:sldId id="289"/>
            <p14:sldId id="290"/>
            <p14:sldId id="323"/>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24"/>
            <p14:sldId id="310"/>
            <p14:sldId id="311"/>
            <p14:sldId id="312"/>
            <p14:sldId id="313"/>
            <p14:sldId id="314"/>
            <p14:sldId id="315"/>
            <p14:sldId id="316"/>
            <p14:sldId id="318"/>
            <p14:sldId id="319"/>
            <p14:sldId id="317"/>
            <p14:sldId id="32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CACA"/>
          </a:solidFill>
        </a:fill>
      </a:tcStyle>
    </a:wholeTbl>
    <a:band2H>
      <a:tcTxStyle/>
      <a:tcStyle>
        <a:tcBdr/>
        <a:fill>
          <a:solidFill>
            <a:srgbClr val="F3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DD4"/>
          </a:solidFill>
        </a:fill>
      </a:tcStyle>
    </a:wholeTbl>
    <a:band2H>
      <a:tcTxStyle/>
      <a:tcStyle>
        <a:tcBdr/>
        <a:fill>
          <a:solidFill>
            <a:srgbClr val="ECEF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4D6"/>
          </a:solidFill>
        </a:fill>
      </a:tcStyle>
    </a:wholeTbl>
    <a:band2H>
      <a:tcTxStyle/>
      <a:tcStyle>
        <a:tcBdr/>
        <a:fill>
          <a:solidFill>
            <a:srgbClr val="ECEB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99"/>
  </p:normalViewPr>
  <p:slideViewPr>
    <p:cSldViewPr snapToGrid="0">
      <p:cViewPr varScale="1">
        <p:scale>
          <a:sx n="70" d="100"/>
          <a:sy n="70" d="100"/>
        </p:scale>
        <p:origin x="54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1143000" y="685800"/>
            <a:ext cx="4572000" cy="3429000"/>
          </a:xfrm>
          <a:prstGeom prst="rect">
            <a:avLst/>
          </a:prstGeom>
        </p:spPr>
        <p:txBody>
          <a:bodyPr/>
          <a:lstStyle/>
          <a:p>
            <a:endParaRPr/>
          </a:p>
        </p:txBody>
      </p:sp>
      <p:sp>
        <p:nvSpPr>
          <p:cNvPr id="192" name="Shape 1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83540703"/>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Impact"/>
      </a:defRPr>
    </a:lvl1pPr>
    <a:lvl2pPr indent="228600" defTabSz="457200" latinLnBrk="0">
      <a:defRPr sz="1200">
        <a:latin typeface="+mj-lt"/>
        <a:ea typeface="+mj-ea"/>
        <a:cs typeface="+mj-cs"/>
        <a:sym typeface="Impact"/>
      </a:defRPr>
    </a:lvl2pPr>
    <a:lvl3pPr indent="457200" defTabSz="457200" latinLnBrk="0">
      <a:defRPr sz="1200">
        <a:latin typeface="+mj-lt"/>
        <a:ea typeface="+mj-ea"/>
        <a:cs typeface="+mj-cs"/>
        <a:sym typeface="Impact"/>
      </a:defRPr>
    </a:lvl3pPr>
    <a:lvl4pPr indent="685800" defTabSz="457200" latinLnBrk="0">
      <a:defRPr sz="1200">
        <a:latin typeface="+mj-lt"/>
        <a:ea typeface="+mj-ea"/>
        <a:cs typeface="+mj-cs"/>
        <a:sym typeface="Impact"/>
      </a:defRPr>
    </a:lvl4pPr>
    <a:lvl5pPr indent="914400" defTabSz="457200" latinLnBrk="0">
      <a:defRPr sz="1200">
        <a:latin typeface="+mj-lt"/>
        <a:ea typeface="+mj-ea"/>
        <a:cs typeface="+mj-cs"/>
        <a:sym typeface="Impact"/>
      </a:defRPr>
    </a:lvl5pPr>
    <a:lvl6pPr indent="1143000" defTabSz="457200" latinLnBrk="0">
      <a:defRPr sz="1200">
        <a:latin typeface="+mj-lt"/>
        <a:ea typeface="+mj-ea"/>
        <a:cs typeface="+mj-cs"/>
        <a:sym typeface="Impact"/>
      </a:defRPr>
    </a:lvl6pPr>
    <a:lvl7pPr indent="1371600" defTabSz="457200" latinLnBrk="0">
      <a:defRPr sz="1200">
        <a:latin typeface="+mj-lt"/>
        <a:ea typeface="+mj-ea"/>
        <a:cs typeface="+mj-cs"/>
        <a:sym typeface="Impact"/>
      </a:defRPr>
    </a:lvl7pPr>
    <a:lvl8pPr indent="1600200" defTabSz="457200" latinLnBrk="0">
      <a:defRPr sz="1200">
        <a:latin typeface="+mj-lt"/>
        <a:ea typeface="+mj-ea"/>
        <a:cs typeface="+mj-cs"/>
        <a:sym typeface="Impact"/>
      </a:defRPr>
    </a:lvl8pPr>
    <a:lvl9pPr indent="1828800" defTabSz="457200" latinLnBrk="0">
      <a:defRPr sz="1200">
        <a:latin typeface="+mj-lt"/>
        <a:ea typeface="+mj-ea"/>
        <a:cs typeface="+mj-cs"/>
        <a:sym typeface="Impact"/>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ABB6C57-585A-49E1-A9ED-DA35BFCFB391}" type="datetimeFigureOut">
              <a:rPr lang="pl-PL" smtClean="0"/>
              <a:t>2016-10-04</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86CB4B4D-7CA3-9044-876B-883B54F8677D}" type="slidenum">
              <a:rPr lang="pl-PL" smtClean="0"/>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617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ABB6C57-585A-49E1-A9ED-DA35BFCFB391}" type="datetimeFigureOut">
              <a:rPr lang="pl-PL" smtClean="0"/>
              <a:t>2016-10-04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6CB4B4D-7CA3-9044-876B-883B54F8677D}" type="slidenum">
              <a:rPr lang="pl-PL" smtClean="0"/>
              <a:t>‹#›</a:t>
            </a:fld>
            <a:endParaRPr lang="pl-PL"/>
          </a:p>
        </p:txBody>
      </p:sp>
    </p:spTree>
    <p:extLst>
      <p:ext uri="{BB962C8B-B14F-4D97-AF65-F5344CB8AC3E}">
        <p14:creationId xmlns:p14="http://schemas.microsoft.com/office/powerpoint/2010/main" val="910678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ABB6C57-585A-49E1-A9ED-DA35BFCFB391}" type="datetimeFigureOut">
              <a:rPr lang="pl-PL" smtClean="0"/>
              <a:t>2016-10-04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6CB4B4D-7CA3-9044-876B-883B54F8677D}" type="slidenum">
              <a:rPr lang="pl-PL" smtClean="0"/>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824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ABB6C57-585A-49E1-A9ED-DA35BFCFB391}" type="datetimeFigureOut">
              <a:rPr lang="pl-PL" smtClean="0"/>
              <a:t>2016-10-04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6CB4B4D-7CA3-9044-876B-883B54F8677D}" type="slidenum">
              <a:rPr lang="pl-PL" smtClean="0"/>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522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ABB6C57-585A-49E1-A9ED-DA35BFCFB391}" type="datetimeFigureOut">
              <a:rPr lang="pl-PL" smtClean="0"/>
              <a:t>2016-10-04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6CB4B4D-7CA3-9044-876B-883B54F8677D}" type="slidenum">
              <a:rPr lang="pl-PL" smtClean="0"/>
              <a:t>‹#›</a:t>
            </a:fld>
            <a:endParaRPr lang="pl-PL"/>
          </a:p>
        </p:txBody>
      </p:sp>
    </p:spTree>
    <p:extLst>
      <p:ext uri="{BB962C8B-B14F-4D97-AF65-F5344CB8AC3E}">
        <p14:creationId xmlns:p14="http://schemas.microsoft.com/office/powerpoint/2010/main" val="344167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ABB6C57-585A-49E1-A9ED-DA35BFCFB391}" type="datetimeFigureOut">
              <a:rPr lang="pl-PL" smtClean="0"/>
              <a:t>2016-10-04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6CB4B4D-7CA3-9044-876B-883B54F8677D}" type="slidenum">
              <a:rPr lang="pl-PL" smtClean="0"/>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4122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ABB6C57-585A-49E1-A9ED-DA35BFCFB391}" type="datetimeFigureOut">
              <a:rPr lang="pl-PL" smtClean="0"/>
              <a:t>2016-10-04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6CB4B4D-7CA3-9044-876B-883B54F8677D}" type="slidenum">
              <a:rPr lang="pl-PL" smtClean="0"/>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9487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ABB6C57-585A-49E1-A9ED-DA35BFCFB391}" type="datetimeFigureOut">
              <a:rPr lang="pl-PL" smtClean="0"/>
              <a:t>2016-10-04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6CB4B4D-7CA3-9044-876B-883B54F8677D}"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121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ABB6C57-585A-49E1-A9ED-DA35BFCFB391}" type="datetimeFigureOut">
              <a:rPr lang="pl-PL" smtClean="0"/>
              <a:t>2016-10-04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6CB4B4D-7CA3-9044-876B-883B54F8677D}" type="slidenum">
              <a:rPr lang="pl-PL" smtClean="0"/>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711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ABB6C57-585A-49E1-A9ED-DA35BFCFB391}" type="datetimeFigureOut">
              <a:rPr lang="pl-PL" smtClean="0"/>
              <a:t>2016-10-04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6CB4B4D-7CA3-9044-876B-883B54F8677D}" type="slidenum">
              <a:rPr lang="pl-PL" smtClean="0"/>
              <a:t>‹#›</a:t>
            </a:fld>
            <a:endParaRPr lang="pl-PL"/>
          </a:p>
        </p:txBody>
      </p:sp>
    </p:spTree>
    <p:extLst>
      <p:ext uri="{BB962C8B-B14F-4D97-AF65-F5344CB8AC3E}">
        <p14:creationId xmlns:p14="http://schemas.microsoft.com/office/powerpoint/2010/main" val="234383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ABB6C57-585A-49E1-A9ED-DA35BFCFB391}" type="datetimeFigureOut">
              <a:rPr lang="pl-PL" smtClean="0"/>
              <a:t>2016-10-04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6CB4B4D-7CA3-9044-876B-883B54F8677D}" type="slidenum">
              <a:rPr lang="pl-PL" smtClean="0"/>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13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BABB6C57-585A-49E1-A9ED-DA35BFCFB391}" type="datetimeFigureOut">
              <a:rPr lang="pl-PL" smtClean="0"/>
              <a:t>2016-10-04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6CB4B4D-7CA3-9044-876B-883B54F8677D}" type="slidenum">
              <a:rPr lang="pl-PL" smtClean="0"/>
              <a:t>‹#›</a:t>
            </a:fld>
            <a:endParaRPr lang="pl-PL"/>
          </a:p>
        </p:txBody>
      </p:sp>
    </p:spTree>
    <p:extLst>
      <p:ext uri="{BB962C8B-B14F-4D97-AF65-F5344CB8AC3E}">
        <p14:creationId xmlns:p14="http://schemas.microsoft.com/office/powerpoint/2010/main" val="92099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ABB6C57-585A-49E1-A9ED-DA35BFCFB391}" type="datetimeFigureOut">
              <a:rPr lang="pl-PL" smtClean="0"/>
              <a:t>2016-10-04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6CB4B4D-7CA3-9044-876B-883B54F8677D}" type="slidenum">
              <a:rPr lang="pl-PL" smtClean="0"/>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73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ABB6C57-585A-49E1-A9ED-DA35BFCFB391}" type="datetimeFigureOut">
              <a:rPr lang="pl-PL" smtClean="0"/>
              <a:t>2016-10-04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6CB4B4D-7CA3-9044-876B-883B54F8677D}"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28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B6C57-585A-49E1-A9ED-DA35BFCFB391}" type="datetimeFigureOut">
              <a:rPr lang="pl-PL" smtClean="0"/>
              <a:t>2016-10-04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86CB4B4D-7CA3-9044-876B-883B54F8677D}" type="slidenum">
              <a:rPr lang="pl-PL" smtClean="0"/>
              <a:t>‹#›</a:t>
            </a:fld>
            <a:endParaRPr lang="pl-PL"/>
          </a:p>
        </p:txBody>
      </p:sp>
    </p:spTree>
    <p:extLst>
      <p:ext uri="{BB962C8B-B14F-4D97-AF65-F5344CB8AC3E}">
        <p14:creationId xmlns:p14="http://schemas.microsoft.com/office/powerpoint/2010/main" val="213625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ABB6C57-585A-49E1-A9ED-DA35BFCFB391}" type="datetimeFigureOut">
              <a:rPr lang="pl-PL" smtClean="0"/>
              <a:t>2016-10-04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6CB4B4D-7CA3-9044-876B-883B54F8677D}" type="slidenum">
              <a:rPr lang="pl-PL" smtClean="0"/>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731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smtClean="0"/>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ABB6C57-585A-49E1-A9ED-DA35BFCFB391}" type="datetimeFigureOut">
              <a:rPr lang="pl-PL" smtClean="0"/>
              <a:t>2016-10-04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6CB4B4D-7CA3-9044-876B-883B54F8677D}" type="slidenum">
              <a:rPr lang="pl-PL" smtClean="0"/>
              <a:t>‹#›</a:t>
            </a:fld>
            <a:endParaRPr lang="pl-PL"/>
          </a:p>
        </p:txBody>
      </p:sp>
    </p:spTree>
    <p:extLst>
      <p:ext uri="{BB962C8B-B14F-4D97-AF65-F5344CB8AC3E}">
        <p14:creationId xmlns:p14="http://schemas.microsoft.com/office/powerpoint/2010/main" val="28677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BB6C57-585A-49E1-A9ED-DA35BFCFB391}" type="datetimeFigureOut">
              <a:rPr lang="pl-PL" smtClean="0"/>
              <a:t>2016-10-04</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CB4B4D-7CA3-9044-876B-883B54F8677D}" type="slidenum">
              <a:rPr lang="pl-PL" smtClean="0"/>
              <a:t>‹#›</a:t>
            </a:fld>
            <a:endParaRPr lang="pl-PL"/>
          </a:p>
        </p:txBody>
      </p:sp>
    </p:spTree>
    <p:extLst>
      <p:ext uri="{BB962C8B-B14F-4D97-AF65-F5344CB8AC3E}">
        <p14:creationId xmlns:p14="http://schemas.microsoft.com/office/powerpoint/2010/main" val="2005850150"/>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federacja-konsumentow.org.pl/topics.php?top=19" TargetMode="External"/><Relationship Id="rId2" Type="http://schemas.openxmlformats.org/officeDocument/2006/relationships/hyperlink" Target="https://uokik.gov.pl/rzecznicy_konsumentow.php" TargetMode="External"/><Relationship Id="rId1" Type="http://schemas.openxmlformats.org/officeDocument/2006/relationships/slideLayout" Target="../slideLayouts/slideLayout2.xml"/><Relationship Id="rId5" Type="http://schemas.openxmlformats.org/officeDocument/2006/relationships/hyperlink" Target="mailto:porady@dlakonsumentow.pl" TargetMode="External"/><Relationship Id="rId4" Type="http://schemas.openxmlformats.org/officeDocument/2006/relationships/hyperlink" Target="http://www.konsumenci.org/"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https://www.uokik.gov.p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ctrTitle"/>
          </p:nvPr>
        </p:nvSpPr>
        <p:spPr>
          <a:xfrm>
            <a:off x="810001" y="613775"/>
            <a:ext cx="10572000" cy="3806423"/>
          </a:xfrm>
          <a:prstGeom prst="rect">
            <a:avLst/>
          </a:prstGeom>
        </p:spPr>
        <p:txBody>
          <a:bodyPr/>
          <a:lstStyle/>
          <a:p>
            <a:pPr algn="ctr"/>
            <a:r>
              <a:rPr lang="pl-PL" sz="3600" dirty="0"/>
              <a:t>E</a:t>
            </a:r>
            <a:r>
              <a:rPr lang="pl-PL" sz="3600" dirty="0" smtClean="0"/>
              <a:t>dukacja </a:t>
            </a:r>
            <a:r>
              <a:rPr lang="pl-PL" sz="3600" dirty="0" smtClean="0"/>
              <a:t>obywatelska </a:t>
            </a:r>
            <a:r>
              <a:rPr lang="pl-PL" sz="3600" dirty="0" smtClean="0"/>
              <a:t/>
            </a:r>
            <a:br>
              <a:rPr lang="pl-PL" sz="3600" dirty="0" smtClean="0"/>
            </a:br>
            <a:r>
              <a:rPr lang="pl-PL" sz="3600" dirty="0" smtClean="0"/>
              <a:t>w </a:t>
            </a:r>
            <a:r>
              <a:rPr lang="pl-PL" sz="3600" dirty="0" smtClean="0"/>
              <a:t>zakresie praw konsumenta</a:t>
            </a:r>
            <a:r>
              <a:rPr lang="pl-PL" sz="2800" dirty="0" smtClean="0"/>
              <a:t/>
            </a:r>
            <a:br>
              <a:rPr lang="pl-PL" sz="2800" dirty="0" smtClean="0"/>
            </a:br>
            <a:r>
              <a:rPr lang="pl-PL" sz="2800" dirty="0"/>
              <a:t/>
            </a:r>
            <a:br>
              <a:rPr lang="pl-PL" sz="2800" dirty="0"/>
            </a:br>
            <a:r>
              <a:rPr lang="pl-PL" sz="2800" dirty="0" smtClean="0"/>
              <a:t/>
            </a:r>
            <a:br>
              <a:rPr lang="pl-PL" sz="2800" dirty="0" smtClean="0"/>
            </a:br>
            <a:r>
              <a:rPr dirty="0" smtClean="0"/>
              <a:t> </a:t>
            </a:r>
            <a:endParaRPr dirty="0"/>
          </a:p>
        </p:txBody>
      </p:sp>
      <p:sp>
        <p:nvSpPr>
          <p:cNvPr id="195" name="Shape 195"/>
          <p:cNvSpPr>
            <a:spLocks noGrp="1"/>
          </p:cNvSpPr>
          <p:nvPr>
            <p:ph type="subTitle" idx="1"/>
          </p:nvPr>
        </p:nvSpPr>
        <p:spPr>
          <a:xfrm>
            <a:off x="2347415" y="4195552"/>
            <a:ext cx="7519916" cy="1168018"/>
          </a:xfrm>
          <a:prstGeom prst="rect">
            <a:avLst/>
          </a:prstGeom>
        </p:spPr>
        <p:txBody>
          <a:bodyPr>
            <a:normAutofit fontScale="25000" lnSpcReduction="20000"/>
          </a:bodyPr>
          <a:lstStyle/>
          <a:p>
            <a:pPr algn="ctr"/>
            <a:r>
              <a:rPr lang="pl-PL" sz="2900" dirty="0" smtClean="0"/>
              <a:t>                           </a:t>
            </a:r>
          </a:p>
          <a:p>
            <a:pPr algn="ctr"/>
            <a:r>
              <a:rPr lang="pl-PL" sz="8000" dirty="0" smtClean="0"/>
              <a:t>Materiał opracowany w ramach projektu „Świadomy </a:t>
            </a:r>
            <a:r>
              <a:rPr lang="pl-PL" sz="8000" dirty="0"/>
              <a:t>konsument” </a:t>
            </a:r>
            <a:r>
              <a:rPr lang="pl-PL" sz="8000" dirty="0" smtClean="0"/>
              <a:t>współfinansowanego </a:t>
            </a:r>
            <a:r>
              <a:rPr lang="pl-PL" sz="8000" dirty="0"/>
              <a:t>ze środków </a:t>
            </a:r>
            <a:br>
              <a:rPr lang="pl-PL" sz="8000" dirty="0"/>
            </a:br>
            <a:r>
              <a:rPr lang="pl-PL" sz="8000" dirty="0" smtClean="0"/>
              <a:t>Samorządu </a:t>
            </a:r>
            <a:r>
              <a:rPr lang="pl-PL" sz="8000" dirty="0"/>
              <a:t>Województwa Warmińsko-Mazurskiego</a:t>
            </a:r>
          </a:p>
          <a:p>
            <a:endParaRPr lang="pl-PL" dirty="0" smtClean="0"/>
          </a:p>
          <a:p>
            <a:endParaRPr lang="pl-PL" dirty="0"/>
          </a:p>
          <a:p>
            <a:pPr algn="r"/>
            <a:r>
              <a:rPr lang="pl-PL" sz="1200" dirty="0" smtClean="0"/>
              <a:t>.</a:t>
            </a:r>
            <a:endParaRPr sz="1200" dirty="0"/>
          </a:p>
        </p:txBody>
      </p:sp>
      <p:pic>
        <p:nvPicPr>
          <p:cNvPr id="2" name="Obraz 1"/>
          <p:cNvPicPr>
            <a:picLocks noChangeAspect="1"/>
          </p:cNvPicPr>
          <p:nvPr/>
        </p:nvPicPr>
        <p:blipFill>
          <a:blip r:embed="rId2"/>
          <a:stretch>
            <a:fillRect/>
          </a:stretch>
        </p:blipFill>
        <p:spPr>
          <a:xfrm>
            <a:off x="5608278" y="2995097"/>
            <a:ext cx="975445" cy="9815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prstGeom prst="rect">
            <a:avLst/>
          </a:prstGeom>
        </p:spPr>
        <p:txBody>
          <a:bodyPr/>
          <a:lstStyle>
            <a:lvl1pPr>
              <a:defRPr sz="2800"/>
            </a:lvl1pPr>
          </a:lstStyle>
          <a:p>
            <a:r>
              <a:rPr dirty="0" err="1"/>
              <a:t>Gwarancja</a:t>
            </a:r>
            <a:r>
              <a:rPr dirty="0"/>
              <a:t> </a:t>
            </a:r>
            <a:r>
              <a:rPr dirty="0" err="1"/>
              <a:t>sprzedawcy</a:t>
            </a:r>
            <a:r>
              <a:rPr dirty="0"/>
              <a:t> – </a:t>
            </a:r>
            <a:r>
              <a:rPr dirty="0" err="1"/>
              <a:t>tzw</a:t>
            </a:r>
            <a:r>
              <a:rPr dirty="0"/>
              <a:t>. </a:t>
            </a:r>
            <a:r>
              <a:rPr dirty="0" err="1"/>
              <a:t>rękojmia</a:t>
            </a:r>
            <a:r>
              <a:rPr dirty="0"/>
              <a:t> (</a:t>
            </a:r>
            <a:r>
              <a:rPr dirty="0" err="1"/>
              <a:t>gwarancja</a:t>
            </a:r>
            <a:r>
              <a:rPr dirty="0"/>
              <a:t> </a:t>
            </a:r>
            <a:r>
              <a:rPr dirty="0" err="1"/>
              <a:t>ustawowa</a:t>
            </a:r>
            <a:r>
              <a:rPr dirty="0"/>
              <a:t>)</a:t>
            </a:r>
          </a:p>
        </p:txBody>
      </p:sp>
      <p:sp>
        <p:nvSpPr>
          <p:cNvPr id="219" name="Shape 219"/>
          <p:cNvSpPr>
            <a:spLocks noGrp="1"/>
          </p:cNvSpPr>
          <p:nvPr>
            <p:ph idx="1"/>
          </p:nvPr>
        </p:nvSpPr>
        <p:spPr>
          <a:prstGeom prst="rect">
            <a:avLst/>
          </a:prstGeom>
        </p:spPr>
        <p:txBody>
          <a:bodyPr/>
          <a:lstStyle/>
          <a:p>
            <a:pPr algn="just"/>
            <a:r>
              <a:rPr lang="pl-PL" dirty="0" smtClean="0"/>
              <a:t>Z</a:t>
            </a:r>
            <a:r>
              <a:rPr dirty="0" err="1" smtClean="0"/>
              <a:t>apisy</a:t>
            </a:r>
            <a:r>
              <a:rPr dirty="0" smtClean="0"/>
              <a:t> </a:t>
            </a:r>
            <a:r>
              <a:rPr dirty="0" err="1"/>
              <a:t>dotyczące</a:t>
            </a:r>
            <a:r>
              <a:rPr dirty="0"/>
              <a:t> </a:t>
            </a:r>
            <a:r>
              <a:rPr dirty="0" err="1"/>
              <a:t>zasad</a:t>
            </a:r>
            <a:r>
              <a:rPr dirty="0"/>
              <a:t> </a:t>
            </a:r>
            <a:r>
              <a:rPr dirty="0" err="1"/>
              <a:t>rękojmi</a:t>
            </a:r>
            <a:r>
              <a:rPr dirty="0"/>
              <a:t> </a:t>
            </a:r>
            <a:r>
              <a:rPr dirty="0" err="1"/>
              <a:t>zamieszczone</a:t>
            </a:r>
            <a:r>
              <a:rPr dirty="0"/>
              <a:t> </a:t>
            </a:r>
            <a:r>
              <a:rPr dirty="0" err="1"/>
              <a:t>są</a:t>
            </a:r>
            <a:r>
              <a:rPr dirty="0"/>
              <a:t> w </a:t>
            </a:r>
            <a:r>
              <a:rPr dirty="0" err="1"/>
              <a:t>Kodeksie</a:t>
            </a:r>
            <a:r>
              <a:rPr dirty="0"/>
              <a:t> </a:t>
            </a:r>
            <a:r>
              <a:rPr dirty="0" err="1"/>
              <a:t>Cywilnym</a:t>
            </a:r>
            <a:r>
              <a:rPr dirty="0"/>
              <a:t>. </a:t>
            </a:r>
            <a:r>
              <a:rPr dirty="0" err="1"/>
              <a:t>Zgodnie</a:t>
            </a:r>
            <a:r>
              <a:rPr dirty="0"/>
              <a:t> z </a:t>
            </a:r>
            <a:r>
              <a:rPr dirty="0" err="1"/>
              <a:t>nimi</a:t>
            </a:r>
            <a:r>
              <a:rPr dirty="0"/>
              <a:t> </a:t>
            </a:r>
            <a:r>
              <a:rPr dirty="0" err="1"/>
              <a:t>sprzedawca</a:t>
            </a:r>
            <a:r>
              <a:rPr dirty="0"/>
              <a:t> </a:t>
            </a:r>
            <a:r>
              <a:rPr dirty="0" err="1"/>
              <a:t>ponosi</a:t>
            </a:r>
            <a:r>
              <a:rPr dirty="0"/>
              <a:t> </a:t>
            </a:r>
            <a:r>
              <a:rPr dirty="0" err="1"/>
              <a:t>odpowiedzialność</a:t>
            </a:r>
            <a:r>
              <a:rPr dirty="0"/>
              <a:t> </a:t>
            </a:r>
            <a:r>
              <a:rPr dirty="0" err="1"/>
              <a:t>przed</a:t>
            </a:r>
            <a:r>
              <a:rPr dirty="0"/>
              <a:t> </a:t>
            </a:r>
            <a:r>
              <a:rPr dirty="0" err="1"/>
              <a:t>kupującym</a:t>
            </a:r>
            <a:r>
              <a:rPr dirty="0"/>
              <a:t> </a:t>
            </a:r>
            <a:r>
              <a:rPr dirty="0" err="1"/>
              <a:t>za</a:t>
            </a:r>
            <a:r>
              <a:rPr dirty="0"/>
              <a:t> </a:t>
            </a:r>
            <a:r>
              <a:rPr dirty="0" err="1"/>
              <a:t>wszelkiego</a:t>
            </a:r>
            <a:r>
              <a:rPr dirty="0"/>
              <a:t> </a:t>
            </a:r>
            <a:r>
              <a:rPr dirty="0" err="1"/>
              <a:t>rodzaju</a:t>
            </a:r>
            <a:r>
              <a:rPr dirty="0"/>
              <a:t> </a:t>
            </a:r>
            <a:r>
              <a:rPr dirty="0">
                <a:solidFill>
                  <a:srgbClr val="FF0000"/>
                </a:solidFill>
              </a:rPr>
              <a:t>„</a:t>
            </a:r>
            <a:r>
              <a:rPr dirty="0" err="1">
                <a:solidFill>
                  <a:srgbClr val="FF0000"/>
                </a:solidFill>
              </a:rPr>
              <a:t>wady</a:t>
            </a:r>
            <a:r>
              <a:rPr dirty="0">
                <a:solidFill>
                  <a:srgbClr val="FF0000"/>
                </a:solidFill>
              </a:rPr>
              <a:t>”, </a:t>
            </a:r>
            <a:r>
              <a:rPr dirty="0" err="1"/>
              <a:t>które</a:t>
            </a:r>
            <a:r>
              <a:rPr dirty="0"/>
              <a:t> </a:t>
            </a:r>
            <a:r>
              <a:rPr dirty="0" err="1"/>
              <a:t>mogą</a:t>
            </a:r>
            <a:r>
              <a:rPr dirty="0"/>
              <a:t> </a:t>
            </a:r>
            <a:r>
              <a:rPr dirty="0" err="1"/>
              <a:t>mieć</a:t>
            </a:r>
            <a:r>
              <a:rPr dirty="0"/>
              <a:t> </a:t>
            </a:r>
            <a:r>
              <a:rPr dirty="0" err="1"/>
              <a:t>postać</a:t>
            </a:r>
            <a:r>
              <a:rPr dirty="0"/>
              <a:t> </a:t>
            </a:r>
            <a:r>
              <a:rPr dirty="0" err="1">
                <a:solidFill>
                  <a:srgbClr val="FF0000"/>
                </a:solidFill>
              </a:rPr>
              <a:t>wady</a:t>
            </a:r>
            <a:r>
              <a:rPr dirty="0">
                <a:solidFill>
                  <a:srgbClr val="FF0000"/>
                </a:solidFill>
              </a:rPr>
              <a:t> </a:t>
            </a:r>
            <a:r>
              <a:rPr dirty="0" err="1">
                <a:solidFill>
                  <a:srgbClr val="FF0000"/>
                </a:solidFill>
              </a:rPr>
              <a:t>fizycznej</a:t>
            </a:r>
            <a:r>
              <a:rPr dirty="0">
                <a:solidFill>
                  <a:srgbClr val="FF0000"/>
                </a:solidFill>
              </a:rPr>
              <a:t> </a:t>
            </a:r>
            <a:r>
              <a:rPr dirty="0" err="1"/>
              <a:t>lub</a:t>
            </a:r>
            <a:r>
              <a:rPr dirty="0"/>
              <a:t> </a:t>
            </a:r>
            <a:r>
              <a:rPr dirty="0" err="1">
                <a:solidFill>
                  <a:srgbClr val="FF0000"/>
                </a:solidFill>
              </a:rPr>
              <a:t>wady</a:t>
            </a:r>
            <a:r>
              <a:rPr dirty="0">
                <a:solidFill>
                  <a:srgbClr val="FF0000"/>
                </a:solidFill>
              </a:rPr>
              <a:t> </a:t>
            </a:r>
            <a:r>
              <a:rPr dirty="0" err="1">
                <a:solidFill>
                  <a:srgbClr val="FF0000"/>
                </a:solidFill>
              </a:rPr>
              <a:t>prawnej</a:t>
            </a:r>
            <a:r>
              <a:rPr dirty="0">
                <a:solidFill>
                  <a:srgbClr val="FF0000"/>
                </a:solidFill>
              </a:rPr>
              <a:t> </a:t>
            </a:r>
            <a:r>
              <a:rPr dirty="0" err="1"/>
              <a:t>kupionego</a:t>
            </a:r>
            <a:r>
              <a:rPr dirty="0"/>
              <a:t> </a:t>
            </a:r>
            <a:r>
              <a:rPr dirty="0" err="1"/>
              <a:t>towaru</a:t>
            </a:r>
            <a:r>
              <a:rPr dirty="0"/>
              <a:t> </a:t>
            </a:r>
            <a:r>
              <a:rPr dirty="0" err="1"/>
              <a:t>konsumpcyjnego</a:t>
            </a:r>
            <a:r>
              <a:rPr dirty="0"/>
              <a:t>.</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idx="1"/>
          </p:nvPr>
        </p:nvSpPr>
        <p:spPr>
          <a:xfrm>
            <a:off x="1392072" y="2466058"/>
            <a:ext cx="9512490" cy="3579902"/>
          </a:xfrm>
          <a:prstGeom prst="rect">
            <a:avLst/>
          </a:prstGeom>
        </p:spPr>
        <p:txBody>
          <a:bodyPr/>
          <a:lstStyle/>
          <a:p>
            <a:pPr algn="just"/>
            <a:r>
              <a:rPr dirty="0" err="1" smtClean="0"/>
              <a:t>brak</a:t>
            </a:r>
            <a:r>
              <a:rPr dirty="0" smtClean="0"/>
              <a:t> </a:t>
            </a:r>
            <a:r>
              <a:rPr dirty="0" err="1"/>
              <a:t>przez</a:t>
            </a:r>
            <a:r>
              <a:rPr dirty="0"/>
              <a:t> </a:t>
            </a:r>
            <a:r>
              <a:rPr dirty="0" err="1"/>
              <a:t>zakupiony</a:t>
            </a:r>
            <a:r>
              <a:rPr dirty="0"/>
              <a:t> </a:t>
            </a:r>
            <a:r>
              <a:rPr dirty="0" err="1"/>
              <a:t>towar</a:t>
            </a:r>
            <a:r>
              <a:rPr dirty="0"/>
              <a:t> </a:t>
            </a:r>
            <a:r>
              <a:rPr dirty="0" err="1"/>
              <a:t>właściwości</a:t>
            </a:r>
            <a:r>
              <a:rPr dirty="0"/>
              <a:t>, </a:t>
            </a:r>
            <a:r>
              <a:rPr dirty="0" err="1"/>
              <a:t>które</a:t>
            </a:r>
            <a:r>
              <a:rPr dirty="0"/>
              <a:t> </a:t>
            </a:r>
            <a:r>
              <a:rPr dirty="0" err="1"/>
              <a:t>powinien</a:t>
            </a:r>
            <a:r>
              <a:rPr dirty="0"/>
              <a:t> </a:t>
            </a:r>
            <a:r>
              <a:rPr dirty="0" err="1"/>
              <a:t>mieć</a:t>
            </a:r>
            <a:r>
              <a:rPr dirty="0"/>
              <a:t> (np., </a:t>
            </a:r>
            <a:r>
              <a:rPr dirty="0" err="1"/>
              <a:t>zamrażarka</a:t>
            </a:r>
            <a:r>
              <a:rPr dirty="0"/>
              <a:t> </a:t>
            </a:r>
            <a:r>
              <a:rPr dirty="0" err="1"/>
              <a:t>nie</a:t>
            </a:r>
            <a:r>
              <a:rPr dirty="0"/>
              <a:t> </a:t>
            </a:r>
            <a:r>
              <a:rPr dirty="0" err="1"/>
              <a:t>mrozi</a:t>
            </a:r>
            <a:r>
              <a:rPr dirty="0"/>
              <a:t>, </a:t>
            </a:r>
            <a:r>
              <a:rPr dirty="0" err="1"/>
              <a:t>itd</a:t>
            </a:r>
            <a:r>
              <a:rPr dirty="0"/>
              <a:t>.),</a:t>
            </a:r>
          </a:p>
          <a:p>
            <a:r>
              <a:rPr dirty="0" err="1"/>
              <a:t>niekompletność</a:t>
            </a:r>
            <a:r>
              <a:rPr dirty="0"/>
              <a:t> </a:t>
            </a:r>
            <a:r>
              <a:rPr dirty="0" err="1"/>
              <a:t>wydanego</a:t>
            </a:r>
            <a:r>
              <a:rPr dirty="0"/>
              <a:t> </a:t>
            </a:r>
            <a:r>
              <a:rPr dirty="0" err="1"/>
              <a:t>towaru</a:t>
            </a:r>
            <a:r>
              <a:rPr dirty="0"/>
              <a:t>,</a:t>
            </a:r>
          </a:p>
          <a:p>
            <a:pPr algn="just"/>
            <a:r>
              <a:rPr dirty="0" err="1"/>
              <a:t>brak</a:t>
            </a:r>
            <a:r>
              <a:rPr dirty="0"/>
              <a:t> </a:t>
            </a:r>
            <a:r>
              <a:rPr dirty="0" err="1"/>
              <a:t>właściwości</a:t>
            </a:r>
            <a:r>
              <a:rPr dirty="0"/>
              <a:t>, o </a:t>
            </a:r>
            <a:r>
              <a:rPr dirty="0" err="1"/>
              <a:t>których</a:t>
            </a:r>
            <a:r>
              <a:rPr dirty="0"/>
              <a:t> </a:t>
            </a:r>
            <a:r>
              <a:rPr dirty="0" err="1"/>
              <a:t>sprzedawca</a:t>
            </a:r>
            <a:r>
              <a:rPr dirty="0"/>
              <a:t> </a:t>
            </a:r>
            <a:r>
              <a:rPr dirty="0" err="1"/>
              <a:t>zapewniał</a:t>
            </a:r>
            <a:r>
              <a:rPr dirty="0"/>
              <a:t> </a:t>
            </a:r>
            <a:r>
              <a:rPr dirty="0" err="1"/>
              <a:t>przed</a:t>
            </a:r>
            <a:r>
              <a:rPr dirty="0"/>
              <a:t> </a:t>
            </a:r>
            <a:r>
              <a:rPr dirty="0" err="1"/>
              <a:t>zawarciem</a:t>
            </a:r>
            <a:r>
              <a:rPr dirty="0"/>
              <a:t> </a:t>
            </a:r>
            <a:r>
              <a:rPr dirty="0" err="1"/>
              <a:t>umowy</a:t>
            </a:r>
            <a:r>
              <a:rPr dirty="0"/>
              <a:t> w </a:t>
            </a:r>
            <a:r>
              <a:rPr dirty="0" err="1"/>
              <a:t>komunikacie</a:t>
            </a:r>
            <a:r>
              <a:rPr dirty="0"/>
              <a:t> </a:t>
            </a:r>
            <a:r>
              <a:rPr dirty="0" err="1"/>
              <a:t>reklamowym</a:t>
            </a:r>
            <a:r>
              <a:rPr dirty="0"/>
              <a:t> </a:t>
            </a:r>
            <a:r>
              <a:rPr dirty="0" err="1"/>
              <a:t>lub</a:t>
            </a:r>
            <a:r>
              <a:rPr dirty="0"/>
              <a:t> </a:t>
            </a:r>
            <a:r>
              <a:rPr dirty="0" err="1"/>
              <a:t>podczas</a:t>
            </a:r>
            <a:r>
              <a:rPr dirty="0"/>
              <a:t> </a:t>
            </a:r>
            <a:r>
              <a:rPr dirty="0" err="1"/>
              <a:t>bezpośredniej</a:t>
            </a:r>
            <a:r>
              <a:rPr dirty="0"/>
              <a:t>. </a:t>
            </a:r>
          </a:p>
        </p:txBody>
      </p:sp>
      <p:sp>
        <p:nvSpPr>
          <p:cNvPr id="2" name="pole tekstowe 1"/>
          <p:cNvSpPr txBox="1"/>
          <p:nvPr/>
        </p:nvSpPr>
        <p:spPr>
          <a:xfrm>
            <a:off x="1392072" y="873457"/>
            <a:ext cx="9512490" cy="830997"/>
          </a:xfrm>
          <a:prstGeom prst="rect">
            <a:avLst/>
          </a:prstGeom>
          <a:noFill/>
        </p:spPr>
        <p:txBody>
          <a:bodyPr wrap="square" rtlCol="0">
            <a:spAutoFit/>
          </a:bodyPr>
          <a:lstStyle/>
          <a:p>
            <a:r>
              <a:rPr lang="pl-PL" sz="2400" dirty="0"/>
              <a:t>Wada fizyczna to niezgodność produktu z umową. </a:t>
            </a:r>
          </a:p>
          <a:p>
            <a:r>
              <a:rPr lang="pl-PL" sz="2400" dirty="0"/>
              <a:t>		Pod tym pojęciem może kryć się przykładowo:</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title"/>
          </p:nvPr>
        </p:nvSpPr>
        <p:spPr>
          <a:prstGeom prst="rect">
            <a:avLst/>
          </a:prstGeom>
        </p:spPr>
        <p:txBody>
          <a:bodyPr>
            <a:normAutofit/>
          </a:bodyPr>
          <a:lstStyle/>
          <a:p>
            <a:pPr defTabSz="685800">
              <a:defRPr sz="3600"/>
            </a:pPr>
            <a:r>
              <a:rPr lang="pl-PL" dirty="0" smtClean="0"/>
              <a:t>W</a:t>
            </a:r>
            <a:r>
              <a:rPr dirty="0" err="1" smtClean="0"/>
              <a:t>ada</a:t>
            </a:r>
            <a:r>
              <a:rPr dirty="0" smtClean="0"/>
              <a:t> </a:t>
            </a:r>
            <a:r>
              <a:rPr dirty="0" err="1"/>
              <a:t>prawna</a:t>
            </a:r>
            <a:r>
              <a:rPr dirty="0"/>
              <a:t/>
            </a:r>
            <a:br>
              <a:rPr dirty="0"/>
            </a:br>
            <a:endParaRPr dirty="0"/>
          </a:p>
        </p:txBody>
      </p:sp>
      <p:sp>
        <p:nvSpPr>
          <p:cNvPr id="224" name="Shape 224"/>
          <p:cNvSpPr>
            <a:spLocks noGrp="1"/>
          </p:cNvSpPr>
          <p:nvPr>
            <p:ph idx="1"/>
          </p:nvPr>
        </p:nvSpPr>
        <p:spPr>
          <a:prstGeom prst="rect">
            <a:avLst/>
          </a:prstGeom>
        </p:spPr>
        <p:txBody>
          <a:bodyPr/>
          <a:lstStyle/>
          <a:p>
            <a:pPr algn="just"/>
            <a:r>
              <a:rPr dirty="0" err="1"/>
              <a:t>Sprzedawca</a:t>
            </a:r>
            <a:r>
              <a:rPr dirty="0"/>
              <a:t> jest </a:t>
            </a:r>
            <a:r>
              <a:rPr dirty="0" err="1"/>
              <a:t>odpowiedzialny</a:t>
            </a:r>
            <a:r>
              <a:rPr dirty="0"/>
              <a:t> </a:t>
            </a:r>
            <a:r>
              <a:rPr dirty="0" err="1"/>
              <a:t>względem</a:t>
            </a:r>
            <a:r>
              <a:rPr dirty="0"/>
              <a:t> </a:t>
            </a:r>
            <a:r>
              <a:rPr dirty="0" err="1"/>
              <a:t>kupującego</a:t>
            </a:r>
            <a:r>
              <a:rPr dirty="0"/>
              <a:t>, </a:t>
            </a:r>
            <a:r>
              <a:rPr dirty="0" err="1"/>
              <a:t>jeżeli</a:t>
            </a:r>
            <a:r>
              <a:rPr dirty="0"/>
              <a:t> </a:t>
            </a:r>
            <a:r>
              <a:rPr dirty="0" err="1"/>
              <a:t>rzecz</a:t>
            </a:r>
            <a:r>
              <a:rPr dirty="0"/>
              <a:t> </a:t>
            </a:r>
            <a:r>
              <a:rPr dirty="0" err="1"/>
              <a:t>sprzedana</a:t>
            </a:r>
            <a:r>
              <a:rPr dirty="0"/>
              <a:t> </a:t>
            </a:r>
            <a:r>
              <a:rPr dirty="0" err="1"/>
              <a:t>stanowi</a:t>
            </a:r>
            <a:r>
              <a:rPr dirty="0"/>
              <a:t> </a:t>
            </a:r>
            <a:r>
              <a:rPr dirty="0" err="1"/>
              <a:t>własność</a:t>
            </a:r>
            <a:r>
              <a:rPr dirty="0"/>
              <a:t> </a:t>
            </a:r>
            <a:r>
              <a:rPr dirty="0" err="1"/>
              <a:t>osoby</a:t>
            </a:r>
            <a:r>
              <a:rPr dirty="0"/>
              <a:t> </a:t>
            </a:r>
            <a:r>
              <a:rPr dirty="0" err="1"/>
              <a:t>trzeciej</a:t>
            </a:r>
            <a:r>
              <a:rPr dirty="0"/>
              <a:t> </a:t>
            </a:r>
            <a:r>
              <a:rPr dirty="0" err="1"/>
              <a:t>albo</a:t>
            </a:r>
            <a:r>
              <a:rPr dirty="0"/>
              <a:t> </a:t>
            </a:r>
            <a:r>
              <a:rPr dirty="0" err="1"/>
              <a:t>jeżeli</a:t>
            </a:r>
            <a:r>
              <a:rPr dirty="0"/>
              <a:t> jest </a:t>
            </a:r>
            <a:r>
              <a:rPr dirty="0" err="1"/>
              <a:t>obciążona</a:t>
            </a:r>
            <a:r>
              <a:rPr dirty="0"/>
              <a:t> </a:t>
            </a:r>
            <a:r>
              <a:rPr dirty="0" err="1"/>
              <a:t>prawem</a:t>
            </a:r>
            <a:r>
              <a:rPr dirty="0"/>
              <a:t> </a:t>
            </a:r>
            <a:r>
              <a:rPr dirty="0" err="1"/>
              <a:t>osoby</a:t>
            </a:r>
            <a:r>
              <a:rPr dirty="0"/>
              <a:t> </a:t>
            </a:r>
            <a:r>
              <a:rPr dirty="0" err="1"/>
              <a:t>trzeciej</a:t>
            </a:r>
            <a:r>
              <a:rPr dirty="0"/>
              <a:t>, a </a:t>
            </a:r>
            <a:r>
              <a:rPr dirty="0" err="1"/>
              <a:t>także</a:t>
            </a:r>
            <a:r>
              <a:rPr dirty="0"/>
              <a:t> </a:t>
            </a:r>
            <a:r>
              <a:rPr dirty="0" err="1"/>
              <a:t>jeżeli</a:t>
            </a:r>
            <a:r>
              <a:rPr dirty="0"/>
              <a:t> </a:t>
            </a:r>
            <a:r>
              <a:rPr dirty="0" err="1"/>
              <a:t>ograniczenie</a:t>
            </a:r>
            <a:r>
              <a:rPr dirty="0"/>
              <a:t> w </a:t>
            </a:r>
            <a:r>
              <a:rPr dirty="0" err="1"/>
              <a:t>korzystaniu</a:t>
            </a:r>
            <a:r>
              <a:rPr dirty="0"/>
              <a:t> </a:t>
            </a:r>
            <a:r>
              <a:rPr dirty="0" err="1"/>
              <a:t>lub</a:t>
            </a:r>
            <a:r>
              <a:rPr dirty="0"/>
              <a:t> </a:t>
            </a:r>
            <a:r>
              <a:rPr dirty="0" err="1"/>
              <a:t>rozporządzaniu</a:t>
            </a:r>
            <a:r>
              <a:rPr dirty="0"/>
              <a:t> </a:t>
            </a:r>
            <a:r>
              <a:rPr dirty="0" err="1"/>
              <a:t>rzeczą</a:t>
            </a:r>
            <a:r>
              <a:rPr dirty="0"/>
              <a:t> </a:t>
            </a:r>
            <a:r>
              <a:rPr dirty="0" err="1"/>
              <a:t>wynika</a:t>
            </a:r>
            <a:r>
              <a:rPr dirty="0"/>
              <a:t> z </a:t>
            </a:r>
            <a:r>
              <a:rPr dirty="0" err="1"/>
              <a:t>decyzji</a:t>
            </a:r>
            <a:r>
              <a:rPr dirty="0"/>
              <a:t> </a:t>
            </a:r>
            <a:r>
              <a:rPr dirty="0" err="1"/>
              <a:t>lub</a:t>
            </a:r>
            <a:r>
              <a:rPr dirty="0"/>
              <a:t> </a:t>
            </a:r>
            <a:r>
              <a:rPr dirty="0" err="1"/>
              <a:t>orzeczenia</a:t>
            </a:r>
            <a:r>
              <a:rPr dirty="0"/>
              <a:t> </a:t>
            </a:r>
            <a:r>
              <a:rPr dirty="0" err="1"/>
              <a:t>właściwego</a:t>
            </a:r>
            <a:r>
              <a:rPr dirty="0"/>
              <a:t> </a:t>
            </a:r>
            <a:r>
              <a:rPr dirty="0" err="1" smtClean="0"/>
              <a:t>organu</a:t>
            </a:r>
            <a:r>
              <a:rPr lang="pl-PL" dirty="0" smtClean="0"/>
              <a:t>.</a:t>
            </a:r>
            <a:endParaRPr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idx="1"/>
          </p:nvPr>
        </p:nvSpPr>
        <p:spPr>
          <a:xfrm>
            <a:off x="1310185" y="2470245"/>
            <a:ext cx="9567081" cy="3365980"/>
          </a:xfrm>
          <a:prstGeom prst="rect">
            <a:avLst/>
          </a:prstGeom>
        </p:spPr>
        <p:txBody>
          <a:bodyPr>
            <a:normAutofit lnSpcReduction="10000"/>
          </a:bodyPr>
          <a:lstStyle>
            <a:lvl1pPr algn="just"/>
          </a:lstStyle>
          <a:p>
            <a:r>
              <a:rPr dirty="0" err="1"/>
              <a:t>Zgodnie</a:t>
            </a:r>
            <a:r>
              <a:rPr dirty="0"/>
              <a:t> z </a:t>
            </a:r>
            <a:r>
              <a:rPr dirty="0" err="1"/>
              <a:t>zasadami</a:t>
            </a:r>
            <a:r>
              <a:rPr dirty="0"/>
              <a:t> </a:t>
            </a:r>
            <a:r>
              <a:rPr dirty="0" err="1"/>
              <a:t>rękojmi</a:t>
            </a:r>
            <a:r>
              <a:rPr dirty="0"/>
              <a:t>, </a:t>
            </a:r>
            <a:r>
              <a:rPr dirty="0" err="1"/>
              <a:t>konsument</a:t>
            </a:r>
            <a:r>
              <a:rPr dirty="0"/>
              <a:t> ma </a:t>
            </a:r>
            <a:r>
              <a:rPr dirty="0" err="1"/>
              <a:t>prawo</a:t>
            </a:r>
            <a:r>
              <a:rPr dirty="0"/>
              <a:t> </a:t>
            </a:r>
            <a:r>
              <a:rPr dirty="0" err="1"/>
              <a:t>oczekiwać</a:t>
            </a:r>
            <a:r>
              <a:rPr dirty="0"/>
              <a:t>, </a:t>
            </a:r>
            <a:r>
              <a:rPr dirty="0" err="1"/>
              <a:t>że</a:t>
            </a:r>
            <a:r>
              <a:rPr dirty="0"/>
              <a:t> </a:t>
            </a:r>
            <a:r>
              <a:rPr dirty="0" err="1"/>
              <a:t>każdy</a:t>
            </a:r>
            <a:r>
              <a:rPr dirty="0"/>
              <a:t> </a:t>
            </a:r>
            <a:r>
              <a:rPr dirty="0" err="1"/>
              <a:t>kupowany</a:t>
            </a:r>
            <a:r>
              <a:rPr dirty="0"/>
              <a:t> </a:t>
            </a:r>
            <a:r>
              <a:rPr dirty="0" err="1"/>
              <a:t>przez</a:t>
            </a:r>
            <a:r>
              <a:rPr dirty="0"/>
              <a:t> </a:t>
            </a:r>
            <a:r>
              <a:rPr dirty="0" err="1"/>
              <a:t>niego</a:t>
            </a:r>
            <a:r>
              <a:rPr dirty="0"/>
              <a:t> </a:t>
            </a:r>
            <a:r>
              <a:rPr dirty="0" err="1"/>
              <a:t>towar</a:t>
            </a:r>
            <a:r>
              <a:rPr dirty="0"/>
              <a:t> </a:t>
            </a:r>
            <a:r>
              <a:rPr dirty="0" err="1"/>
              <a:t>będzie</a:t>
            </a:r>
            <a:r>
              <a:rPr dirty="0"/>
              <a:t> </a:t>
            </a:r>
            <a:r>
              <a:rPr dirty="0" err="1"/>
              <a:t>zgodny</a:t>
            </a:r>
            <a:r>
              <a:rPr dirty="0"/>
              <a:t> z </a:t>
            </a:r>
            <a:r>
              <a:rPr dirty="0" err="1"/>
              <a:t>umową</a:t>
            </a:r>
            <a:r>
              <a:rPr dirty="0"/>
              <a:t> </a:t>
            </a:r>
            <a:r>
              <a:rPr dirty="0" err="1"/>
              <a:t>przez</a:t>
            </a:r>
            <a:r>
              <a:rPr dirty="0"/>
              <a:t> 2 </a:t>
            </a:r>
            <a:r>
              <a:rPr dirty="0" err="1"/>
              <a:t>lata</a:t>
            </a:r>
            <a:r>
              <a:rPr dirty="0"/>
              <a:t>, </a:t>
            </a:r>
            <a:r>
              <a:rPr dirty="0" err="1"/>
              <a:t>począwszy</a:t>
            </a:r>
            <a:r>
              <a:rPr dirty="0"/>
              <a:t> od </a:t>
            </a:r>
            <a:r>
              <a:rPr dirty="0" err="1"/>
              <a:t>daty</a:t>
            </a:r>
            <a:r>
              <a:rPr dirty="0"/>
              <a:t> </a:t>
            </a:r>
            <a:r>
              <a:rPr dirty="0" err="1"/>
              <a:t>zakupu</a:t>
            </a:r>
            <a:r>
              <a:rPr dirty="0"/>
              <a:t>. </a:t>
            </a:r>
            <a:r>
              <a:rPr dirty="0" err="1"/>
              <a:t>Jeśli</a:t>
            </a:r>
            <a:r>
              <a:rPr dirty="0"/>
              <a:t> </a:t>
            </a:r>
            <a:r>
              <a:rPr dirty="0" err="1"/>
              <a:t>tak</a:t>
            </a:r>
            <a:r>
              <a:rPr dirty="0"/>
              <a:t> </a:t>
            </a:r>
            <a:r>
              <a:rPr dirty="0" err="1"/>
              <a:t>nie</a:t>
            </a:r>
            <a:r>
              <a:rPr dirty="0"/>
              <a:t> jest – </a:t>
            </a:r>
            <a:r>
              <a:rPr dirty="0" err="1"/>
              <a:t>konsument</a:t>
            </a:r>
            <a:r>
              <a:rPr dirty="0"/>
              <a:t> ma </a:t>
            </a:r>
            <a:r>
              <a:rPr dirty="0" err="1"/>
              <a:t>prawo</a:t>
            </a:r>
            <a:r>
              <a:rPr dirty="0"/>
              <a:t> </a:t>
            </a:r>
            <a:r>
              <a:rPr dirty="0" err="1"/>
              <a:t>złożyć</a:t>
            </a:r>
            <a:r>
              <a:rPr dirty="0"/>
              <a:t> </a:t>
            </a:r>
            <a:r>
              <a:rPr dirty="0" err="1"/>
              <a:t>reklamację</a:t>
            </a:r>
            <a:r>
              <a:rPr dirty="0"/>
              <a:t> do </a:t>
            </a:r>
            <a:r>
              <a:rPr dirty="0" err="1"/>
              <a:t>sprzedawcy</a:t>
            </a:r>
            <a:r>
              <a:rPr dirty="0"/>
              <a:t>. I </a:t>
            </a:r>
            <a:r>
              <a:rPr dirty="0" err="1"/>
              <a:t>tak</a:t>
            </a:r>
            <a:r>
              <a:rPr dirty="0"/>
              <a:t> </a:t>
            </a:r>
            <a:r>
              <a:rPr dirty="0" err="1"/>
              <a:t>przyjmuje</a:t>
            </a:r>
            <a:r>
              <a:rPr dirty="0"/>
              <a:t> </a:t>
            </a:r>
            <a:r>
              <a:rPr dirty="0" err="1"/>
              <a:t>się</a:t>
            </a:r>
            <a:r>
              <a:rPr dirty="0"/>
              <a:t>, </a:t>
            </a:r>
            <a:r>
              <a:rPr dirty="0" err="1"/>
              <a:t>że</a:t>
            </a:r>
            <a:r>
              <a:rPr dirty="0"/>
              <a:t> </a:t>
            </a:r>
            <a:r>
              <a:rPr dirty="0" err="1"/>
              <a:t>przez</a:t>
            </a:r>
            <a:r>
              <a:rPr dirty="0"/>
              <a:t> </a:t>
            </a:r>
            <a:r>
              <a:rPr dirty="0" err="1"/>
              <a:t>pierwszy</a:t>
            </a:r>
            <a:r>
              <a:rPr dirty="0"/>
              <a:t> </a:t>
            </a:r>
            <a:r>
              <a:rPr dirty="0" err="1"/>
              <a:t>rok</a:t>
            </a:r>
            <a:r>
              <a:rPr dirty="0"/>
              <a:t> od </a:t>
            </a:r>
            <a:r>
              <a:rPr dirty="0" err="1"/>
              <a:t>momentu</a:t>
            </a:r>
            <a:r>
              <a:rPr dirty="0"/>
              <a:t> </a:t>
            </a:r>
            <a:r>
              <a:rPr dirty="0" err="1"/>
              <a:t>zakupu</a:t>
            </a:r>
            <a:r>
              <a:rPr dirty="0"/>
              <a:t> </a:t>
            </a:r>
            <a:r>
              <a:rPr dirty="0" err="1"/>
              <a:t>istnieje</a:t>
            </a:r>
            <a:r>
              <a:rPr dirty="0"/>
              <a:t> </a:t>
            </a:r>
            <a:r>
              <a:rPr dirty="0" err="1"/>
              <a:t>domniemanie</a:t>
            </a:r>
            <a:r>
              <a:rPr dirty="0"/>
              <a:t>, </a:t>
            </a:r>
            <a:r>
              <a:rPr dirty="0" err="1"/>
              <a:t>że</a:t>
            </a:r>
            <a:r>
              <a:rPr dirty="0"/>
              <a:t> </a:t>
            </a:r>
            <a:r>
              <a:rPr dirty="0" err="1"/>
              <a:t>stwierdzona</a:t>
            </a:r>
            <a:r>
              <a:rPr dirty="0"/>
              <a:t> </a:t>
            </a:r>
            <a:r>
              <a:rPr dirty="0" err="1"/>
              <a:t>wada</a:t>
            </a:r>
            <a:r>
              <a:rPr dirty="0"/>
              <a:t> </a:t>
            </a:r>
            <a:r>
              <a:rPr dirty="0" err="1"/>
              <a:t>lub</a:t>
            </a:r>
            <a:r>
              <a:rPr dirty="0"/>
              <a:t> </a:t>
            </a:r>
            <a:r>
              <a:rPr dirty="0" err="1"/>
              <a:t>jej</a:t>
            </a:r>
            <a:r>
              <a:rPr dirty="0"/>
              <a:t> </a:t>
            </a:r>
            <a:r>
              <a:rPr dirty="0" err="1"/>
              <a:t>przyczyna</a:t>
            </a:r>
            <a:r>
              <a:rPr dirty="0"/>
              <a:t> </a:t>
            </a:r>
            <a:r>
              <a:rPr dirty="0" err="1"/>
              <a:t>istniała</a:t>
            </a:r>
            <a:r>
              <a:rPr dirty="0"/>
              <a:t> </a:t>
            </a:r>
            <a:r>
              <a:rPr dirty="0" err="1"/>
              <a:t>już</a:t>
            </a:r>
            <a:r>
              <a:rPr dirty="0"/>
              <a:t> w </a:t>
            </a:r>
            <a:r>
              <a:rPr dirty="0" err="1"/>
              <a:t>momencie</a:t>
            </a:r>
            <a:r>
              <a:rPr dirty="0"/>
              <a:t> </a:t>
            </a:r>
            <a:r>
              <a:rPr dirty="0" err="1"/>
              <a:t>sprzedaży</a:t>
            </a:r>
            <a:r>
              <a:rPr dirty="0"/>
              <a:t>. </a:t>
            </a:r>
            <a:r>
              <a:rPr dirty="0" err="1"/>
              <a:t>Natomiast</a:t>
            </a:r>
            <a:r>
              <a:rPr dirty="0"/>
              <a:t> w </a:t>
            </a:r>
            <a:r>
              <a:rPr dirty="0" err="1"/>
              <a:t>momencie</a:t>
            </a:r>
            <a:r>
              <a:rPr dirty="0"/>
              <a:t> </a:t>
            </a:r>
            <a:r>
              <a:rPr dirty="0" err="1"/>
              <a:t>zauważenia</a:t>
            </a:r>
            <a:r>
              <a:rPr dirty="0"/>
              <a:t> </a:t>
            </a:r>
            <a:r>
              <a:rPr dirty="0" err="1"/>
              <a:t>wady</a:t>
            </a:r>
            <a:r>
              <a:rPr dirty="0"/>
              <a:t> w </a:t>
            </a:r>
            <a:r>
              <a:rPr dirty="0" err="1"/>
              <a:t>między</a:t>
            </a:r>
            <a:r>
              <a:rPr dirty="0"/>
              <a:t> 12 a 24 </a:t>
            </a:r>
            <a:r>
              <a:rPr dirty="0" err="1"/>
              <a:t>miesiącem</a:t>
            </a:r>
            <a:r>
              <a:rPr dirty="0"/>
              <a:t> od </a:t>
            </a:r>
            <a:r>
              <a:rPr dirty="0" err="1"/>
              <a:t>wydania</a:t>
            </a:r>
            <a:r>
              <a:rPr dirty="0"/>
              <a:t> </a:t>
            </a:r>
            <a:r>
              <a:rPr dirty="0" err="1"/>
              <a:t>towaru</a:t>
            </a:r>
            <a:r>
              <a:rPr dirty="0"/>
              <a:t>, to </a:t>
            </a:r>
            <a:r>
              <a:rPr dirty="0" err="1"/>
              <a:t>na</a:t>
            </a:r>
            <a:r>
              <a:rPr dirty="0"/>
              <a:t> </a:t>
            </a:r>
            <a:r>
              <a:rPr dirty="0" err="1"/>
              <a:t>konsumencie</a:t>
            </a:r>
            <a:r>
              <a:rPr dirty="0"/>
              <a:t> </a:t>
            </a:r>
            <a:r>
              <a:rPr dirty="0" err="1"/>
              <a:t>spoczywa</a:t>
            </a:r>
            <a:r>
              <a:rPr dirty="0"/>
              <a:t> </a:t>
            </a:r>
            <a:r>
              <a:rPr dirty="0" err="1"/>
              <a:t>zadanie</a:t>
            </a:r>
            <a:r>
              <a:rPr dirty="0"/>
              <a:t> </a:t>
            </a:r>
            <a:r>
              <a:rPr dirty="0" err="1"/>
              <a:t>wykazania</a:t>
            </a:r>
            <a:r>
              <a:rPr dirty="0"/>
              <a:t>, </a:t>
            </a:r>
            <a:r>
              <a:rPr dirty="0" err="1"/>
              <a:t>że</a:t>
            </a:r>
            <a:r>
              <a:rPr dirty="0"/>
              <a:t> </a:t>
            </a:r>
            <a:r>
              <a:rPr dirty="0" err="1"/>
              <a:t>wada</a:t>
            </a:r>
            <a:r>
              <a:rPr dirty="0"/>
              <a:t> </a:t>
            </a:r>
            <a:r>
              <a:rPr dirty="0" err="1"/>
              <a:t>towaru</a:t>
            </a:r>
            <a:r>
              <a:rPr dirty="0"/>
              <a:t> </a:t>
            </a:r>
            <a:r>
              <a:rPr dirty="0" err="1"/>
              <a:t>istniała</a:t>
            </a:r>
            <a:r>
              <a:rPr dirty="0"/>
              <a:t> w </a:t>
            </a:r>
            <a:r>
              <a:rPr dirty="0" err="1"/>
              <a:t>momencie</a:t>
            </a:r>
            <a:r>
              <a:rPr dirty="0"/>
              <a:t> </a:t>
            </a:r>
            <a:r>
              <a:rPr dirty="0" err="1"/>
              <a:t>zakupu</a:t>
            </a:r>
            <a:r>
              <a:rPr dirty="0"/>
              <a:t>. </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p:nvPr>
        </p:nvSpPr>
        <p:spPr>
          <a:prstGeom prst="rect">
            <a:avLst/>
          </a:prstGeom>
        </p:spPr>
        <p:txBody>
          <a:bodyPr/>
          <a:lstStyle/>
          <a:p>
            <a:r>
              <a:t>Warto pamiętać, że: </a:t>
            </a:r>
          </a:p>
        </p:txBody>
      </p:sp>
      <p:sp>
        <p:nvSpPr>
          <p:cNvPr id="229" name="Shape 229"/>
          <p:cNvSpPr>
            <a:spLocks noGrp="1"/>
          </p:cNvSpPr>
          <p:nvPr>
            <p:ph idx="1"/>
          </p:nvPr>
        </p:nvSpPr>
        <p:spPr>
          <a:prstGeom prst="rect">
            <a:avLst/>
          </a:prstGeom>
        </p:spPr>
        <p:txBody>
          <a:bodyPr/>
          <a:lstStyle/>
          <a:p>
            <a:pPr algn="just"/>
            <a:r>
              <a:rPr lang="pl-PL" dirty="0" smtClean="0"/>
              <a:t>P</a:t>
            </a:r>
            <a:r>
              <a:rPr dirty="0" smtClean="0"/>
              <a:t>o </a:t>
            </a:r>
            <a:r>
              <a:rPr dirty="0" err="1"/>
              <a:t>stwierdzeniu</a:t>
            </a:r>
            <a:r>
              <a:rPr dirty="0"/>
              <a:t> </a:t>
            </a:r>
            <a:r>
              <a:rPr dirty="0" err="1"/>
              <a:t>niezgodności</a:t>
            </a:r>
            <a:r>
              <a:rPr dirty="0"/>
              <a:t> </a:t>
            </a:r>
            <a:r>
              <a:rPr dirty="0" err="1"/>
              <a:t>towaru</a:t>
            </a:r>
            <a:r>
              <a:rPr dirty="0"/>
              <a:t> z </a:t>
            </a:r>
            <a:r>
              <a:rPr dirty="0" err="1"/>
              <a:t>umową</a:t>
            </a:r>
            <a:r>
              <a:rPr dirty="0"/>
              <a:t> (</a:t>
            </a:r>
            <a:r>
              <a:rPr dirty="0" err="1"/>
              <a:t>wykryciu</a:t>
            </a:r>
            <a:r>
              <a:rPr dirty="0"/>
              <a:t> </a:t>
            </a:r>
            <a:r>
              <a:rPr dirty="0" err="1"/>
              <a:t>wady</a:t>
            </a:r>
            <a:r>
              <a:rPr dirty="0"/>
              <a:t>), </a:t>
            </a:r>
            <a:r>
              <a:rPr dirty="0" err="1"/>
              <a:t>konsument</a:t>
            </a:r>
            <a:r>
              <a:rPr dirty="0"/>
              <a:t> ma </a:t>
            </a:r>
            <a:r>
              <a:rPr dirty="0" err="1"/>
              <a:t>rok</a:t>
            </a:r>
            <a:r>
              <a:rPr dirty="0"/>
              <a:t> </a:t>
            </a:r>
            <a:r>
              <a:rPr dirty="0" err="1"/>
              <a:t>na</a:t>
            </a:r>
            <a:r>
              <a:rPr dirty="0"/>
              <a:t> </a:t>
            </a:r>
            <a:r>
              <a:rPr dirty="0" err="1"/>
              <a:t>poinformowanie</a:t>
            </a:r>
            <a:r>
              <a:rPr dirty="0"/>
              <a:t> o </a:t>
            </a:r>
            <a:r>
              <a:rPr dirty="0" err="1"/>
              <a:t>tym</a:t>
            </a:r>
            <a:r>
              <a:rPr dirty="0"/>
              <a:t> </a:t>
            </a:r>
            <a:r>
              <a:rPr dirty="0" err="1"/>
              <a:t>sprzedawcy</a:t>
            </a:r>
            <a:r>
              <a:rPr dirty="0"/>
              <a:t>, </a:t>
            </a:r>
            <a:r>
              <a:rPr dirty="0" err="1"/>
              <a:t>czyli</a:t>
            </a:r>
            <a:r>
              <a:rPr dirty="0"/>
              <a:t> </a:t>
            </a:r>
            <a:r>
              <a:rPr dirty="0" err="1"/>
              <a:t>na</a:t>
            </a:r>
            <a:r>
              <a:rPr dirty="0"/>
              <a:t> </a:t>
            </a:r>
            <a:r>
              <a:rPr dirty="0" err="1"/>
              <a:t>złożenie</a:t>
            </a:r>
            <a:r>
              <a:rPr dirty="0"/>
              <a:t> </a:t>
            </a:r>
            <a:r>
              <a:rPr dirty="0" err="1" smtClean="0"/>
              <a:t>reklamacji</a:t>
            </a:r>
            <a:r>
              <a:rPr lang="pl-PL" dirty="0" smtClean="0"/>
              <a:t>.</a:t>
            </a:r>
            <a:endParaRPr dirty="0"/>
          </a:p>
          <a:p>
            <a:pPr algn="just"/>
            <a:r>
              <a:rPr lang="pl-PL" dirty="0" err="1" smtClean="0"/>
              <a:t>J</a:t>
            </a:r>
            <a:r>
              <a:rPr dirty="0" err="1" smtClean="0"/>
              <a:t>eżeli</a:t>
            </a:r>
            <a:r>
              <a:rPr dirty="0" smtClean="0"/>
              <a:t> </a:t>
            </a:r>
            <a:r>
              <a:rPr dirty="0" err="1"/>
              <a:t>sprzedawca</a:t>
            </a:r>
            <a:r>
              <a:rPr dirty="0"/>
              <a:t> „</a:t>
            </a:r>
            <a:r>
              <a:rPr dirty="0" err="1"/>
              <a:t>podstępnie</a:t>
            </a:r>
            <a:r>
              <a:rPr dirty="0"/>
              <a:t> </a:t>
            </a:r>
            <a:r>
              <a:rPr dirty="0" err="1"/>
              <a:t>zataił</a:t>
            </a:r>
            <a:r>
              <a:rPr dirty="0"/>
              <a:t> </a:t>
            </a:r>
            <a:r>
              <a:rPr dirty="0" err="1"/>
              <a:t>wady</a:t>
            </a:r>
            <a:r>
              <a:rPr dirty="0"/>
              <a:t> </a:t>
            </a:r>
            <a:r>
              <a:rPr dirty="0" err="1"/>
              <a:t>towaru</a:t>
            </a:r>
            <a:r>
              <a:rPr dirty="0"/>
              <a:t>”, </a:t>
            </a:r>
            <a:r>
              <a:rPr dirty="0" err="1"/>
              <a:t>jak</a:t>
            </a:r>
            <a:r>
              <a:rPr dirty="0"/>
              <a:t> to jest </a:t>
            </a:r>
            <a:r>
              <a:rPr dirty="0" err="1"/>
              <a:t>sformułowane</a:t>
            </a:r>
            <a:r>
              <a:rPr dirty="0"/>
              <a:t> w </a:t>
            </a:r>
            <a:r>
              <a:rPr dirty="0" err="1"/>
              <a:t>ustawie</a:t>
            </a:r>
            <a:r>
              <a:rPr dirty="0"/>
              <a:t>, </a:t>
            </a:r>
            <a:r>
              <a:rPr dirty="0" err="1"/>
              <a:t>prawo</a:t>
            </a:r>
            <a:r>
              <a:rPr dirty="0"/>
              <a:t> </a:t>
            </a:r>
            <a:r>
              <a:rPr dirty="0" err="1"/>
              <a:t>złożenia</a:t>
            </a:r>
            <a:r>
              <a:rPr dirty="0"/>
              <a:t> </a:t>
            </a:r>
            <a:r>
              <a:rPr dirty="0" err="1"/>
              <a:t>reklamacji</a:t>
            </a:r>
            <a:r>
              <a:rPr dirty="0"/>
              <a:t> z </a:t>
            </a:r>
            <a:r>
              <a:rPr dirty="0" err="1"/>
              <a:t>tytułu</a:t>
            </a:r>
            <a:r>
              <a:rPr dirty="0"/>
              <a:t> </a:t>
            </a:r>
            <a:r>
              <a:rPr dirty="0" err="1"/>
              <a:t>rękojmi</a:t>
            </a:r>
            <a:r>
              <a:rPr dirty="0"/>
              <a:t> </a:t>
            </a:r>
            <a:r>
              <a:rPr dirty="0" err="1"/>
              <a:t>przysługuje</a:t>
            </a:r>
            <a:r>
              <a:rPr dirty="0"/>
              <a:t> </a:t>
            </a:r>
            <a:r>
              <a:rPr dirty="0" err="1"/>
              <a:t>konsumentowi</a:t>
            </a:r>
            <a:r>
              <a:rPr dirty="0"/>
              <a:t> w </a:t>
            </a:r>
            <a:r>
              <a:rPr dirty="0" err="1"/>
              <a:t>dowolnym</a:t>
            </a:r>
            <a:r>
              <a:rPr dirty="0"/>
              <a:t> </a:t>
            </a:r>
            <a:r>
              <a:rPr dirty="0" err="1"/>
              <a:t>momencie</a:t>
            </a:r>
            <a:r>
              <a:rPr dirty="0"/>
              <a:t>, </a:t>
            </a:r>
            <a:r>
              <a:rPr dirty="0" err="1"/>
              <a:t>nawet</a:t>
            </a:r>
            <a:r>
              <a:rPr dirty="0"/>
              <a:t> </a:t>
            </a:r>
            <a:r>
              <a:rPr dirty="0" err="1"/>
              <a:t>po</a:t>
            </a:r>
            <a:r>
              <a:rPr dirty="0"/>
              <a:t> </a:t>
            </a:r>
            <a:r>
              <a:rPr dirty="0" err="1"/>
              <a:t>upływie</a:t>
            </a:r>
            <a:r>
              <a:rPr dirty="0"/>
              <a:t> 2 </a:t>
            </a:r>
            <a:r>
              <a:rPr dirty="0" err="1"/>
              <a:t>lat</a:t>
            </a:r>
            <a:r>
              <a:rPr dirty="0"/>
              <a:t> od </a:t>
            </a:r>
            <a:r>
              <a:rPr dirty="0" err="1"/>
              <a:t>wydania</a:t>
            </a:r>
            <a:r>
              <a:rPr dirty="0"/>
              <a:t> </a:t>
            </a:r>
            <a:r>
              <a:rPr dirty="0" err="1"/>
              <a:t>rzeczy</a:t>
            </a:r>
            <a:r>
              <a:rPr dirty="0"/>
              <a:t>.</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prstGeom prst="rect">
            <a:avLst/>
          </a:prstGeom>
        </p:spPr>
        <p:txBody>
          <a:bodyPr/>
          <a:lstStyle/>
          <a:p>
            <a:endParaRPr/>
          </a:p>
        </p:txBody>
      </p:sp>
      <p:sp>
        <p:nvSpPr>
          <p:cNvPr id="232" name="Shape 232"/>
          <p:cNvSpPr>
            <a:spLocks noGrp="1"/>
          </p:cNvSpPr>
          <p:nvPr>
            <p:ph idx="1"/>
          </p:nvPr>
        </p:nvSpPr>
        <p:spPr>
          <a:prstGeom prst="rect">
            <a:avLst/>
          </a:prstGeom>
        </p:spPr>
        <p:txBody>
          <a:bodyPr/>
          <a:lstStyle/>
          <a:p>
            <a:pPr algn="just"/>
            <a:r>
              <a:rPr dirty="0" err="1"/>
              <a:t>Sprzedawca</a:t>
            </a:r>
            <a:r>
              <a:rPr dirty="0"/>
              <a:t> ma </a:t>
            </a:r>
            <a:r>
              <a:rPr dirty="0" err="1"/>
              <a:t>obowiązek</a:t>
            </a:r>
            <a:r>
              <a:rPr dirty="0"/>
              <a:t> </a:t>
            </a:r>
            <a:r>
              <a:rPr dirty="0" err="1"/>
              <a:t>odnieść</a:t>
            </a:r>
            <a:r>
              <a:rPr dirty="0"/>
              <a:t> </a:t>
            </a:r>
            <a:r>
              <a:rPr dirty="0" err="1"/>
              <a:t>się</a:t>
            </a:r>
            <a:r>
              <a:rPr dirty="0"/>
              <a:t> do </a:t>
            </a:r>
            <a:r>
              <a:rPr dirty="0" err="1"/>
              <a:t>reklamacji</a:t>
            </a:r>
            <a:r>
              <a:rPr dirty="0"/>
              <a:t> w </a:t>
            </a:r>
            <a:r>
              <a:rPr dirty="0" err="1"/>
              <a:t>terminie</a:t>
            </a:r>
            <a:r>
              <a:rPr dirty="0"/>
              <a:t> 14 </a:t>
            </a:r>
            <a:r>
              <a:rPr dirty="0" err="1"/>
              <a:t>dni</a:t>
            </a:r>
            <a:r>
              <a:rPr dirty="0"/>
              <a:t> </a:t>
            </a:r>
            <a:r>
              <a:rPr dirty="0" err="1"/>
              <a:t>kalendarzowych</a:t>
            </a:r>
            <a:r>
              <a:rPr dirty="0"/>
              <a:t>, </a:t>
            </a:r>
            <a:r>
              <a:rPr dirty="0" err="1"/>
              <a:t>liczonych</a:t>
            </a:r>
            <a:r>
              <a:rPr dirty="0"/>
              <a:t> od </a:t>
            </a:r>
            <a:r>
              <a:rPr dirty="0" err="1"/>
              <a:t>dnia</a:t>
            </a:r>
            <a:r>
              <a:rPr dirty="0"/>
              <a:t> </a:t>
            </a:r>
            <a:r>
              <a:rPr dirty="0" err="1"/>
              <a:t>następnego</a:t>
            </a:r>
            <a:r>
              <a:rPr dirty="0"/>
              <a:t> </a:t>
            </a:r>
            <a:r>
              <a:rPr dirty="0" err="1"/>
              <a:t>po</a:t>
            </a:r>
            <a:r>
              <a:rPr dirty="0"/>
              <a:t> </a:t>
            </a:r>
            <a:r>
              <a:rPr dirty="0" err="1"/>
              <a:t>dniu</a:t>
            </a:r>
            <a:r>
              <a:rPr dirty="0"/>
              <a:t>, w </a:t>
            </a:r>
            <a:r>
              <a:rPr dirty="0" err="1"/>
              <a:t>którym</a:t>
            </a:r>
            <a:r>
              <a:rPr dirty="0"/>
              <a:t> </a:t>
            </a:r>
            <a:r>
              <a:rPr dirty="0" err="1"/>
              <a:t>została</a:t>
            </a:r>
            <a:r>
              <a:rPr dirty="0"/>
              <a:t> </a:t>
            </a:r>
            <a:r>
              <a:rPr dirty="0" err="1"/>
              <a:t>złożona</a:t>
            </a:r>
            <a:r>
              <a:rPr dirty="0"/>
              <a:t>. </a:t>
            </a:r>
            <a:r>
              <a:rPr dirty="0" err="1">
                <a:solidFill>
                  <a:srgbClr val="FF0000"/>
                </a:solidFill>
              </a:rPr>
              <a:t>Nieudzielenie</a:t>
            </a:r>
            <a:r>
              <a:rPr dirty="0">
                <a:solidFill>
                  <a:srgbClr val="FF0000"/>
                </a:solidFill>
              </a:rPr>
              <a:t> </a:t>
            </a:r>
            <a:r>
              <a:rPr dirty="0" err="1">
                <a:solidFill>
                  <a:srgbClr val="FF0000"/>
                </a:solidFill>
              </a:rPr>
              <a:t>odpowiedzi</a:t>
            </a:r>
            <a:r>
              <a:rPr dirty="0">
                <a:solidFill>
                  <a:srgbClr val="FF0000"/>
                </a:solidFill>
              </a:rPr>
              <a:t> w </a:t>
            </a:r>
            <a:r>
              <a:rPr dirty="0" err="1">
                <a:solidFill>
                  <a:srgbClr val="FF0000"/>
                </a:solidFill>
              </a:rPr>
              <a:t>tym</a:t>
            </a:r>
            <a:r>
              <a:rPr dirty="0">
                <a:solidFill>
                  <a:srgbClr val="FF0000"/>
                </a:solidFill>
              </a:rPr>
              <a:t> </a:t>
            </a:r>
            <a:r>
              <a:rPr dirty="0" err="1">
                <a:solidFill>
                  <a:srgbClr val="FF0000"/>
                </a:solidFill>
              </a:rPr>
              <a:t>terminie</a:t>
            </a:r>
            <a:r>
              <a:rPr dirty="0">
                <a:solidFill>
                  <a:srgbClr val="FF0000"/>
                </a:solidFill>
              </a:rPr>
              <a:t> </a:t>
            </a:r>
            <a:r>
              <a:rPr dirty="0" err="1">
                <a:solidFill>
                  <a:srgbClr val="FF0000"/>
                </a:solidFill>
              </a:rPr>
              <a:t>oznacza</a:t>
            </a:r>
            <a:r>
              <a:rPr dirty="0">
                <a:solidFill>
                  <a:srgbClr val="FF0000"/>
                </a:solidFill>
              </a:rPr>
              <a:t> </a:t>
            </a:r>
            <a:r>
              <a:rPr dirty="0" err="1">
                <a:solidFill>
                  <a:srgbClr val="FF0000"/>
                </a:solidFill>
              </a:rPr>
              <a:t>uznanie</a:t>
            </a:r>
            <a:r>
              <a:rPr dirty="0">
                <a:solidFill>
                  <a:srgbClr val="FF0000"/>
                </a:solidFill>
              </a:rPr>
              <a:t> </a:t>
            </a:r>
            <a:r>
              <a:rPr dirty="0" err="1">
                <a:solidFill>
                  <a:srgbClr val="FF0000"/>
                </a:solidFill>
              </a:rPr>
              <a:t>reklamacji</a:t>
            </a:r>
            <a:r>
              <a:rPr dirty="0">
                <a:solidFill>
                  <a:srgbClr val="FF0000"/>
                </a:solidFill>
              </a:rPr>
              <a:t>.</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title"/>
          </p:nvPr>
        </p:nvSpPr>
        <p:spPr>
          <a:prstGeom prst="rect">
            <a:avLst/>
          </a:prstGeom>
        </p:spPr>
        <p:txBody>
          <a:bodyPr>
            <a:normAutofit/>
          </a:bodyPr>
          <a:lstStyle/>
          <a:p>
            <a:pPr>
              <a:defRPr sz="3600"/>
            </a:pPr>
            <a:r>
              <a:rPr lang="pl-PL" dirty="0" smtClean="0"/>
              <a:t>P</a:t>
            </a:r>
            <a:r>
              <a:rPr dirty="0" err="1" smtClean="0"/>
              <a:t>rzy</a:t>
            </a:r>
            <a:r>
              <a:rPr dirty="0" smtClean="0"/>
              <a:t> </a:t>
            </a:r>
            <a:r>
              <a:rPr dirty="0" err="1"/>
              <a:t>reklamacji</a:t>
            </a:r>
            <a:r>
              <a:rPr dirty="0"/>
              <a:t> </a:t>
            </a:r>
            <a:r>
              <a:rPr dirty="0" err="1"/>
              <a:t>można</a:t>
            </a:r>
            <a:r>
              <a:rPr dirty="0"/>
              <a:t> </a:t>
            </a:r>
            <a:r>
              <a:rPr dirty="0" err="1"/>
              <a:t>żądać</a:t>
            </a:r>
            <a:r>
              <a:rPr dirty="0"/>
              <a:t>: </a:t>
            </a:r>
            <a:br>
              <a:rPr dirty="0"/>
            </a:br>
            <a:endParaRPr dirty="0"/>
          </a:p>
        </p:txBody>
      </p:sp>
      <p:sp>
        <p:nvSpPr>
          <p:cNvPr id="235" name="Shape 235"/>
          <p:cNvSpPr>
            <a:spLocks noGrp="1"/>
          </p:cNvSpPr>
          <p:nvPr>
            <p:ph idx="1"/>
          </p:nvPr>
        </p:nvSpPr>
        <p:spPr>
          <a:prstGeom prst="rect">
            <a:avLst/>
          </a:prstGeom>
        </p:spPr>
        <p:txBody>
          <a:bodyPr/>
          <a:lstStyle/>
          <a:p>
            <a:pPr>
              <a:buFontTx/>
              <a:buChar char="-"/>
            </a:pPr>
            <a:r>
              <a:rPr dirty="0" err="1"/>
              <a:t>wymiany</a:t>
            </a:r>
            <a:r>
              <a:rPr dirty="0"/>
              <a:t> </a:t>
            </a:r>
            <a:r>
              <a:rPr dirty="0" err="1"/>
              <a:t>towaru</a:t>
            </a:r>
            <a:r>
              <a:rPr dirty="0"/>
              <a:t> </a:t>
            </a:r>
            <a:r>
              <a:rPr dirty="0" err="1"/>
              <a:t>na</a:t>
            </a:r>
            <a:r>
              <a:rPr dirty="0"/>
              <a:t> </a:t>
            </a:r>
            <a:r>
              <a:rPr dirty="0" err="1"/>
              <a:t>nowy</a:t>
            </a:r>
            <a:r>
              <a:rPr dirty="0"/>
              <a:t>,</a:t>
            </a:r>
          </a:p>
          <a:p>
            <a:pPr>
              <a:buFontTx/>
              <a:buChar char="-"/>
            </a:pPr>
            <a:r>
              <a:rPr dirty="0" err="1"/>
              <a:t>naprawy</a:t>
            </a:r>
            <a:r>
              <a:rPr dirty="0"/>
              <a:t>,</a:t>
            </a:r>
          </a:p>
          <a:p>
            <a:pPr>
              <a:buFontTx/>
              <a:buChar char="-"/>
            </a:pPr>
            <a:r>
              <a:rPr dirty="0" err="1" smtClean="0"/>
              <a:t>obniżenia</a:t>
            </a:r>
            <a:r>
              <a:rPr dirty="0" smtClean="0"/>
              <a:t> </a:t>
            </a:r>
            <a:r>
              <a:rPr dirty="0" err="1"/>
              <a:t>ceny</a:t>
            </a:r>
            <a:endParaRPr dirty="0"/>
          </a:p>
          <a:p>
            <a:pPr>
              <a:buFontTx/>
              <a:buChar char="-"/>
            </a:pPr>
            <a:r>
              <a:rPr dirty="0"/>
              <a:t>w </a:t>
            </a:r>
            <a:r>
              <a:rPr dirty="0" err="1"/>
              <a:t>przypadku</a:t>
            </a:r>
            <a:r>
              <a:rPr dirty="0"/>
              <a:t>, </a:t>
            </a:r>
            <a:r>
              <a:rPr dirty="0" err="1"/>
              <a:t>gdy</a:t>
            </a:r>
            <a:r>
              <a:rPr dirty="0"/>
              <a:t> </a:t>
            </a:r>
            <a:r>
              <a:rPr dirty="0" err="1"/>
              <a:t>wada</a:t>
            </a:r>
            <a:r>
              <a:rPr dirty="0"/>
              <a:t> jest </a:t>
            </a:r>
            <a:r>
              <a:rPr dirty="0" err="1"/>
              <a:t>istotna</a:t>
            </a:r>
            <a:r>
              <a:rPr dirty="0"/>
              <a:t>, </a:t>
            </a:r>
            <a:r>
              <a:rPr dirty="0" err="1"/>
              <a:t>złożyć</a:t>
            </a:r>
            <a:r>
              <a:rPr dirty="0"/>
              <a:t> </a:t>
            </a:r>
            <a:r>
              <a:rPr dirty="0" err="1"/>
              <a:t>oświadczenie</a:t>
            </a:r>
            <a:r>
              <a:rPr dirty="0"/>
              <a:t> o </a:t>
            </a:r>
            <a:r>
              <a:rPr dirty="0" err="1"/>
              <a:t>odstąpieniu</a:t>
            </a:r>
            <a:r>
              <a:rPr dirty="0"/>
              <a:t> od </a:t>
            </a:r>
            <a:r>
              <a:rPr dirty="0" err="1"/>
              <a:t>umowy</a:t>
            </a:r>
            <a:endParaRPr dirty="0"/>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35">
                                            <p:bg/>
                                          </p:spTgt>
                                        </p:tgtEl>
                                        <p:attrNameLst>
                                          <p:attrName>style.visibility</p:attrName>
                                        </p:attrNameLst>
                                      </p:cBhvr>
                                      <p:to>
                                        <p:strVal val="visible"/>
                                      </p:to>
                                    </p:set>
                                    <p:anim calcmode="lin" valueType="num">
                                      <p:cBhvr>
                                        <p:cTn id="7" dur="500" fill="hold"/>
                                        <p:tgtEl>
                                          <p:spTgt spid="235">
                                            <p:bg/>
                                          </p:spTgt>
                                        </p:tgtEl>
                                        <p:attrNameLst>
                                          <p:attrName>ppt_x</p:attrName>
                                        </p:attrNameLst>
                                      </p:cBhvr>
                                      <p:tavLst>
                                        <p:tav tm="0">
                                          <p:val>
                                            <p:strVal val="#ppt_x"/>
                                          </p:val>
                                        </p:tav>
                                        <p:tav tm="100000">
                                          <p:val>
                                            <p:strVal val="#ppt_x"/>
                                          </p:val>
                                        </p:tav>
                                      </p:tavLst>
                                    </p:anim>
                                    <p:anim calcmode="lin" valueType="num">
                                      <p:cBhvr>
                                        <p:cTn id="8" dur="500" fill="hold"/>
                                        <p:tgtEl>
                                          <p:spTgt spid="235">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35">
                                            <p:txEl>
                                              <p:pRg st="0" end="0"/>
                                            </p:txEl>
                                          </p:spTgt>
                                        </p:tgtEl>
                                        <p:attrNameLst>
                                          <p:attrName>style.visibility</p:attrName>
                                        </p:attrNameLst>
                                      </p:cBhvr>
                                      <p:to>
                                        <p:strVal val="visible"/>
                                      </p:to>
                                    </p:set>
                                    <p:anim calcmode="lin" valueType="num">
                                      <p:cBhvr>
                                        <p:cTn id="11" dur="500" fill="hold"/>
                                        <p:tgtEl>
                                          <p:spTgt spid="23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235">
                                            <p:txEl>
                                              <p:pRg st="1" end="1"/>
                                            </p:txEl>
                                          </p:spTgt>
                                        </p:tgtEl>
                                        <p:attrNameLst>
                                          <p:attrName>style.visibility</p:attrName>
                                        </p:attrNameLst>
                                      </p:cBhvr>
                                      <p:to>
                                        <p:strVal val="visible"/>
                                      </p:to>
                                    </p:set>
                                    <p:anim calcmode="lin" valueType="num">
                                      <p:cBhvr>
                                        <p:cTn id="17" dur="500" fill="hold"/>
                                        <p:tgtEl>
                                          <p:spTgt spid="235">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235">
                                            <p:txEl>
                                              <p:pRg st="2" end="2"/>
                                            </p:txEl>
                                          </p:spTgt>
                                        </p:tgtEl>
                                        <p:attrNameLst>
                                          <p:attrName>style.visibility</p:attrName>
                                        </p:attrNameLst>
                                      </p:cBhvr>
                                      <p:to>
                                        <p:strVal val="visible"/>
                                      </p:to>
                                    </p:set>
                                    <p:anim calcmode="lin" valueType="num">
                                      <p:cBhvr>
                                        <p:cTn id="23" dur="500" fill="hold"/>
                                        <p:tgtEl>
                                          <p:spTgt spid="235">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iterate>
                                    <p:tmAbs val="0"/>
                                  </p:iterate>
                                  <p:childTnLst>
                                    <p:set>
                                      <p:cBhvr>
                                        <p:cTn id="28" fill="hold"/>
                                        <p:tgtEl>
                                          <p:spTgt spid="235">
                                            <p:txEl>
                                              <p:pRg st="3" end="3"/>
                                            </p:txEl>
                                          </p:spTgt>
                                        </p:tgtEl>
                                        <p:attrNameLst>
                                          <p:attrName>style.visibility</p:attrName>
                                        </p:attrNameLst>
                                      </p:cBhvr>
                                      <p:to>
                                        <p:strVal val="visible"/>
                                      </p:to>
                                    </p:set>
                                    <p:anim calcmode="lin" valueType="num">
                                      <p:cBhvr>
                                        <p:cTn id="29" dur="500" fill="hold"/>
                                        <p:tgtEl>
                                          <p:spTgt spid="23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prstGeom prst="rect">
            <a:avLst/>
          </a:prstGeom>
        </p:spPr>
        <p:txBody>
          <a:bodyPr/>
          <a:lstStyle/>
          <a:p>
            <a:endParaRPr/>
          </a:p>
        </p:txBody>
      </p:sp>
      <p:sp>
        <p:nvSpPr>
          <p:cNvPr id="238" name="Shape 238"/>
          <p:cNvSpPr>
            <a:spLocks noGrp="1"/>
          </p:cNvSpPr>
          <p:nvPr>
            <p:ph idx="1"/>
          </p:nvPr>
        </p:nvSpPr>
        <p:spPr>
          <a:prstGeom prst="rect">
            <a:avLst/>
          </a:prstGeom>
        </p:spPr>
        <p:txBody>
          <a:bodyPr/>
          <a:lstStyle/>
          <a:p>
            <a:pPr algn="just"/>
            <a:r>
              <a:rPr dirty="0" err="1"/>
              <a:t>Dokonując</a:t>
            </a:r>
            <a:r>
              <a:rPr dirty="0"/>
              <a:t> </a:t>
            </a:r>
            <a:r>
              <a:rPr dirty="0" err="1"/>
              <a:t>reklamacji</a:t>
            </a:r>
            <a:r>
              <a:rPr dirty="0"/>
              <a:t>, </a:t>
            </a:r>
            <a:r>
              <a:rPr dirty="0" err="1"/>
              <a:t>klient</a:t>
            </a:r>
            <a:r>
              <a:rPr dirty="0"/>
              <a:t> </a:t>
            </a:r>
            <a:r>
              <a:rPr dirty="0" err="1"/>
              <a:t>nie</a:t>
            </a:r>
            <a:r>
              <a:rPr dirty="0"/>
              <a:t> ma </a:t>
            </a:r>
            <a:r>
              <a:rPr dirty="0" err="1"/>
              <a:t>obowiązku</a:t>
            </a:r>
            <a:r>
              <a:rPr dirty="0"/>
              <a:t> </a:t>
            </a:r>
            <a:r>
              <a:rPr dirty="0" err="1"/>
              <a:t>dostarczenia</a:t>
            </a:r>
            <a:r>
              <a:rPr dirty="0"/>
              <a:t> </a:t>
            </a:r>
            <a:r>
              <a:rPr dirty="0" err="1"/>
              <a:t>produktu</a:t>
            </a:r>
            <a:r>
              <a:rPr dirty="0"/>
              <a:t> w </a:t>
            </a:r>
            <a:r>
              <a:rPr dirty="0" err="1"/>
              <a:t>oryginalnym</a:t>
            </a:r>
            <a:r>
              <a:rPr dirty="0"/>
              <a:t> </a:t>
            </a:r>
            <a:r>
              <a:rPr dirty="0" err="1"/>
              <a:t>opakowaniu</a:t>
            </a:r>
            <a:r>
              <a:rPr dirty="0"/>
              <a:t>, </a:t>
            </a:r>
            <a:r>
              <a:rPr dirty="0" err="1"/>
              <a:t>nawet</a:t>
            </a:r>
            <a:r>
              <a:rPr dirty="0"/>
              <a:t>, </a:t>
            </a:r>
            <a:r>
              <a:rPr dirty="0" err="1"/>
              <a:t>gdy</a:t>
            </a:r>
            <a:r>
              <a:rPr dirty="0"/>
              <a:t> </a:t>
            </a:r>
            <a:r>
              <a:rPr dirty="0" err="1"/>
              <a:t>takie</a:t>
            </a:r>
            <a:r>
              <a:rPr dirty="0"/>
              <a:t> </a:t>
            </a:r>
            <a:r>
              <a:rPr dirty="0" err="1"/>
              <a:t>wymagania</a:t>
            </a:r>
            <a:r>
              <a:rPr dirty="0"/>
              <a:t> </a:t>
            </a:r>
            <a:r>
              <a:rPr dirty="0" err="1"/>
              <a:t>podawane</a:t>
            </a:r>
            <a:r>
              <a:rPr dirty="0"/>
              <a:t> </a:t>
            </a:r>
            <a:r>
              <a:rPr dirty="0" err="1"/>
              <a:t>są</a:t>
            </a:r>
            <a:r>
              <a:rPr dirty="0"/>
              <a:t> </a:t>
            </a:r>
            <a:r>
              <a:rPr dirty="0" err="1"/>
              <a:t>przez</a:t>
            </a:r>
            <a:r>
              <a:rPr dirty="0"/>
              <a:t> </a:t>
            </a:r>
            <a:r>
              <a:rPr dirty="0" err="1"/>
              <a:t>sprzedającego</a:t>
            </a:r>
            <a:r>
              <a:rPr dirty="0"/>
              <a:t> – </a:t>
            </a:r>
            <a:r>
              <a:rPr dirty="0" err="1"/>
              <a:t>nie</a:t>
            </a:r>
            <a:r>
              <a:rPr dirty="0"/>
              <a:t> </a:t>
            </a:r>
            <a:r>
              <a:rPr dirty="0" err="1"/>
              <a:t>mają</a:t>
            </a:r>
            <a:r>
              <a:rPr dirty="0"/>
              <a:t> one </a:t>
            </a:r>
            <a:r>
              <a:rPr dirty="0" err="1"/>
              <a:t>bowiem</a:t>
            </a:r>
            <a:r>
              <a:rPr dirty="0"/>
              <a:t> </a:t>
            </a:r>
            <a:r>
              <a:rPr dirty="0" err="1"/>
              <a:t>żadnego</a:t>
            </a:r>
            <a:r>
              <a:rPr dirty="0"/>
              <a:t> </a:t>
            </a:r>
            <a:r>
              <a:rPr dirty="0" err="1"/>
              <a:t>oparcia</a:t>
            </a:r>
            <a:r>
              <a:rPr dirty="0"/>
              <a:t> w </a:t>
            </a:r>
            <a:r>
              <a:rPr dirty="0" err="1"/>
              <a:t>obowiązujących</a:t>
            </a:r>
            <a:r>
              <a:rPr dirty="0"/>
              <a:t> </a:t>
            </a:r>
            <a:r>
              <a:rPr dirty="0" err="1"/>
              <a:t>przepisach</a:t>
            </a:r>
            <a:r>
              <a:rPr dirty="0"/>
              <a:t>. </a:t>
            </a:r>
            <a:r>
              <a:rPr dirty="0" err="1"/>
              <a:t>Odpowiedzialności</a:t>
            </a:r>
            <a:r>
              <a:rPr dirty="0"/>
              <a:t> z </a:t>
            </a:r>
            <a:r>
              <a:rPr dirty="0" err="1"/>
              <a:t>tytułu</a:t>
            </a:r>
            <a:r>
              <a:rPr dirty="0"/>
              <a:t> </a:t>
            </a:r>
            <a:r>
              <a:rPr dirty="0" err="1"/>
              <a:t>rękojmi</a:t>
            </a:r>
            <a:r>
              <a:rPr dirty="0"/>
              <a:t> (</a:t>
            </a:r>
            <a:r>
              <a:rPr dirty="0" err="1"/>
              <a:t>niezgodności</a:t>
            </a:r>
            <a:r>
              <a:rPr dirty="0"/>
              <a:t> </a:t>
            </a:r>
            <a:r>
              <a:rPr dirty="0" err="1"/>
              <a:t>towaru</a:t>
            </a:r>
            <a:r>
              <a:rPr dirty="0"/>
              <a:t> z </a:t>
            </a:r>
            <a:r>
              <a:rPr dirty="0" err="1"/>
              <a:t>umową</a:t>
            </a:r>
            <a:r>
              <a:rPr dirty="0"/>
              <a:t>) </a:t>
            </a:r>
            <a:r>
              <a:rPr dirty="0" err="1"/>
              <a:t>nie</a:t>
            </a:r>
            <a:r>
              <a:rPr dirty="0"/>
              <a:t> </a:t>
            </a:r>
            <a:r>
              <a:rPr dirty="0" err="1"/>
              <a:t>można</a:t>
            </a:r>
            <a:r>
              <a:rPr dirty="0"/>
              <a:t> </a:t>
            </a:r>
            <a:r>
              <a:rPr dirty="0" err="1"/>
              <a:t>ograniczać</a:t>
            </a:r>
            <a:r>
              <a:rPr dirty="0"/>
              <a:t> </a:t>
            </a:r>
            <a:r>
              <a:rPr dirty="0" err="1"/>
              <a:t>ani</a:t>
            </a:r>
            <a:r>
              <a:rPr dirty="0"/>
              <a:t> </a:t>
            </a:r>
            <a:r>
              <a:rPr dirty="0" err="1"/>
              <a:t>wyłączać</a:t>
            </a:r>
            <a:r>
              <a:rPr dirty="0"/>
              <a:t>.</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Lekcja II.</a:t>
            </a:r>
            <a:endParaRPr lang="pl-PL" dirty="0"/>
          </a:p>
        </p:txBody>
      </p:sp>
      <p:sp>
        <p:nvSpPr>
          <p:cNvPr id="3" name="Podtytuł 2"/>
          <p:cNvSpPr>
            <a:spLocks noGrp="1"/>
          </p:cNvSpPr>
          <p:nvPr>
            <p:ph type="subTitle" idx="1"/>
          </p:nvPr>
        </p:nvSpPr>
        <p:spPr/>
        <p:txBody>
          <a:bodyPr>
            <a:noAutofit/>
          </a:bodyPr>
          <a:lstStyle/>
          <a:p>
            <a:r>
              <a:rPr lang="pl-PL" sz="2800" dirty="0" smtClean="0"/>
              <a:t>TEMAT</a:t>
            </a:r>
            <a:r>
              <a:rPr lang="pl-PL" sz="2800" dirty="0"/>
              <a:t>: SPRZEDAŻ POZA LOKALEM PRZEDSIĘBIORSTWA I NA ODLEGŁOŚĆ</a:t>
            </a:r>
          </a:p>
        </p:txBody>
      </p:sp>
    </p:spTree>
    <p:extLst>
      <p:ext uri="{BB962C8B-B14F-4D97-AF65-F5344CB8AC3E}">
        <p14:creationId xmlns:p14="http://schemas.microsoft.com/office/powerpoint/2010/main" val="821634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p:nvPr/>
        </p:nvSpPr>
        <p:spPr>
          <a:xfrm>
            <a:off x="1323833" y="1122138"/>
            <a:ext cx="8800595"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000">
                <a:solidFill>
                  <a:srgbClr val="FFFFFF"/>
                </a:solidFill>
                <a:latin typeface="+mn-lt"/>
                <a:ea typeface="+mn-ea"/>
                <a:cs typeface="+mn-cs"/>
                <a:sym typeface="Helvetica"/>
              </a:defRPr>
            </a:lvl1pPr>
          </a:lstStyle>
          <a:p>
            <a:r>
              <a:rPr dirty="0" err="1">
                <a:solidFill>
                  <a:schemeClr val="tx1"/>
                </a:solidFill>
              </a:rPr>
              <a:t>Sprzedaż</a:t>
            </a:r>
            <a:r>
              <a:rPr dirty="0">
                <a:solidFill>
                  <a:schemeClr val="tx1"/>
                </a:solidFill>
              </a:rPr>
              <a:t> </a:t>
            </a:r>
            <a:r>
              <a:rPr dirty="0" err="1">
                <a:solidFill>
                  <a:schemeClr val="tx1"/>
                </a:solidFill>
              </a:rPr>
              <a:t>poza</a:t>
            </a:r>
            <a:r>
              <a:rPr dirty="0">
                <a:solidFill>
                  <a:schemeClr val="tx1"/>
                </a:solidFill>
              </a:rPr>
              <a:t> </a:t>
            </a:r>
            <a:r>
              <a:rPr dirty="0" err="1">
                <a:solidFill>
                  <a:schemeClr val="tx1"/>
                </a:solidFill>
              </a:rPr>
              <a:t>lokalem</a:t>
            </a:r>
            <a:r>
              <a:rPr dirty="0">
                <a:solidFill>
                  <a:schemeClr val="tx1"/>
                </a:solidFill>
              </a:rPr>
              <a:t> </a:t>
            </a:r>
            <a:r>
              <a:rPr dirty="0" err="1">
                <a:solidFill>
                  <a:schemeClr val="tx1"/>
                </a:solidFill>
              </a:rPr>
              <a:t>przedsiębiorstwa</a:t>
            </a:r>
            <a:r>
              <a:rPr dirty="0">
                <a:solidFill>
                  <a:schemeClr val="tx1"/>
                </a:solidFill>
              </a:rPr>
              <a:t> </a:t>
            </a:r>
            <a:r>
              <a:rPr dirty="0" err="1">
                <a:solidFill>
                  <a:schemeClr val="tx1"/>
                </a:solidFill>
              </a:rPr>
              <a:t>i</a:t>
            </a:r>
            <a:r>
              <a:rPr dirty="0">
                <a:solidFill>
                  <a:schemeClr val="tx1"/>
                </a:solidFill>
              </a:rPr>
              <a:t> </a:t>
            </a:r>
            <a:r>
              <a:rPr dirty="0" err="1">
                <a:solidFill>
                  <a:schemeClr val="tx1"/>
                </a:solidFill>
              </a:rPr>
              <a:t>na</a:t>
            </a:r>
            <a:r>
              <a:rPr dirty="0">
                <a:solidFill>
                  <a:schemeClr val="tx1"/>
                </a:solidFill>
              </a:rPr>
              <a:t> </a:t>
            </a:r>
            <a:r>
              <a:rPr dirty="0" err="1">
                <a:solidFill>
                  <a:schemeClr val="tx1"/>
                </a:solidFill>
              </a:rPr>
              <a:t>odległość</a:t>
            </a:r>
            <a:r>
              <a:rPr dirty="0">
                <a:solidFill>
                  <a:schemeClr val="tx1"/>
                </a:solidFill>
              </a:rPr>
              <a:t>. </a:t>
            </a:r>
          </a:p>
        </p:txBody>
      </p:sp>
      <p:sp>
        <p:nvSpPr>
          <p:cNvPr id="241" name="Shape 241"/>
          <p:cNvSpPr/>
          <p:nvPr/>
        </p:nvSpPr>
        <p:spPr>
          <a:xfrm>
            <a:off x="878480" y="2348894"/>
            <a:ext cx="10094616" cy="4770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2500">
                <a:solidFill>
                  <a:srgbClr val="FCFCFC"/>
                </a:solidFill>
                <a:latin typeface="+mn-lt"/>
                <a:ea typeface="+mn-ea"/>
                <a:cs typeface="+mn-cs"/>
                <a:sym typeface="Helvetica"/>
              </a:defRPr>
            </a:pPr>
            <a:endParaRPr dirty="0"/>
          </a:p>
        </p:txBody>
      </p:sp>
      <p:sp>
        <p:nvSpPr>
          <p:cNvPr id="2" name="Prostokąt 1"/>
          <p:cNvSpPr/>
          <p:nvPr/>
        </p:nvSpPr>
        <p:spPr>
          <a:xfrm>
            <a:off x="1323833" y="2413338"/>
            <a:ext cx="9539785" cy="3108543"/>
          </a:xfrm>
          <a:prstGeom prst="rect">
            <a:avLst/>
          </a:prstGeom>
        </p:spPr>
        <p:txBody>
          <a:bodyPr wrap="square">
            <a:spAutoFit/>
          </a:bodyPr>
          <a:lstStyle/>
          <a:p>
            <a:r>
              <a:rPr lang="pl-PL" sz="2800" dirty="0"/>
              <a:t>Przy sprzedaży poza lokalem i na odległość przedsiębiorca ma liczne obowiązki informacyjne – zarówno przed zawarciem umowy, jak i na późniejszym etapie. </a:t>
            </a:r>
          </a:p>
          <a:p>
            <a:endParaRPr lang="pl-PL" sz="2800" dirty="0"/>
          </a:p>
          <a:p>
            <a:r>
              <a:rPr lang="pl-PL" sz="2800" dirty="0"/>
              <a:t>Szczegółowe obowiązki sprzedawców i uprawnienia konsumentów nie dotyczą kontraktów zawieranych poza lokalem przedsiębiorstwa, których wartość nie przekracza 50 zł.</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Lekcja I.</a:t>
            </a:r>
            <a:endParaRPr lang="pl-PL" dirty="0"/>
          </a:p>
        </p:txBody>
      </p:sp>
      <p:sp>
        <p:nvSpPr>
          <p:cNvPr id="3" name="Podtytuł 2"/>
          <p:cNvSpPr>
            <a:spLocks noGrp="1"/>
          </p:cNvSpPr>
          <p:nvPr>
            <p:ph type="subTitle" idx="1"/>
          </p:nvPr>
        </p:nvSpPr>
        <p:spPr/>
        <p:txBody>
          <a:bodyPr>
            <a:normAutofit/>
          </a:bodyPr>
          <a:lstStyle/>
          <a:p>
            <a:r>
              <a:rPr lang="pl-PL" sz="3600" dirty="0" smtClean="0"/>
              <a:t>TEMAT</a:t>
            </a:r>
            <a:r>
              <a:rPr lang="pl-PL" sz="3600" dirty="0"/>
              <a:t>: ZAKUPY I REKLAMACJA</a:t>
            </a:r>
          </a:p>
        </p:txBody>
      </p:sp>
    </p:spTree>
    <p:extLst>
      <p:ext uri="{BB962C8B-B14F-4D97-AF65-F5344CB8AC3E}">
        <p14:creationId xmlns:p14="http://schemas.microsoft.com/office/powerpoint/2010/main" val="281399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nvSpPr>
        <p:spPr>
          <a:xfrm>
            <a:off x="1323833" y="2358820"/>
            <a:ext cx="9512490" cy="15696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just">
              <a:defRPr sz="2000">
                <a:solidFill>
                  <a:srgbClr val="FDFDFD"/>
                </a:solidFill>
                <a:latin typeface="+mn-lt"/>
                <a:ea typeface="+mn-ea"/>
                <a:cs typeface="+mn-cs"/>
                <a:sym typeface="Helvetica"/>
              </a:defRPr>
            </a:lvl1pPr>
          </a:lstStyle>
          <a:p>
            <a:r>
              <a:rPr sz="3200" dirty="0" err="1">
                <a:solidFill>
                  <a:schemeClr val="tx1"/>
                </a:solidFill>
              </a:rPr>
              <a:t>Konsument</a:t>
            </a:r>
            <a:r>
              <a:rPr sz="3200" dirty="0">
                <a:solidFill>
                  <a:schemeClr val="tx1"/>
                </a:solidFill>
              </a:rPr>
              <a:t> jest </a:t>
            </a:r>
            <a:r>
              <a:rPr sz="3200" dirty="0" err="1">
                <a:solidFill>
                  <a:schemeClr val="tx1"/>
                </a:solidFill>
              </a:rPr>
              <a:t>szczególnie</a:t>
            </a:r>
            <a:r>
              <a:rPr sz="3200" dirty="0">
                <a:solidFill>
                  <a:schemeClr val="tx1"/>
                </a:solidFill>
              </a:rPr>
              <a:t> </a:t>
            </a:r>
            <a:r>
              <a:rPr sz="3200" dirty="0" err="1">
                <a:solidFill>
                  <a:schemeClr val="tx1"/>
                </a:solidFill>
              </a:rPr>
              <a:t>chroniony</a:t>
            </a:r>
            <a:r>
              <a:rPr sz="3200" dirty="0">
                <a:solidFill>
                  <a:schemeClr val="tx1"/>
                </a:solidFill>
              </a:rPr>
              <a:t>, </a:t>
            </a:r>
            <a:r>
              <a:rPr sz="3200" dirty="0" err="1">
                <a:solidFill>
                  <a:schemeClr val="tx1"/>
                </a:solidFill>
              </a:rPr>
              <a:t>gdy</a:t>
            </a:r>
            <a:r>
              <a:rPr sz="3200" dirty="0">
                <a:solidFill>
                  <a:schemeClr val="tx1"/>
                </a:solidFill>
              </a:rPr>
              <a:t> </a:t>
            </a:r>
            <a:r>
              <a:rPr sz="3200" dirty="0" err="1">
                <a:solidFill>
                  <a:schemeClr val="tx1"/>
                </a:solidFill>
              </a:rPr>
              <a:t>zawiera</a:t>
            </a:r>
            <a:r>
              <a:rPr sz="3200" dirty="0">
                <a:solidFill>
                  <a:schemeClr val="tx1"/>
                </a:solidFill>
              </a:rPr>
              <a:t> </a:t>
            </a:r>
            <a:r>
              <a:rPr sz="3200" dirty="0" err="1">
                <a:solidFill>
                  <a:schemeClr val="tx1"/>
                </a:solidFill>
              </a:rPr>
              <a:t>umowę</a:t>
            </a:r>
            <a:r>
              <a:rPr sz="3200" dirty="0">
                <a:solidFill>
                  <a:schemeClr val="tx1"/>
                </a:solidFill>
              </a:rPr>
              <a:t> </a:t>
            </a:r>
            <a:r>
              <a:rPr sz="3200" dirty="0" err="1">
                <a:solidFill>
                  <a:schemeClr val="tx1"/>
                </a:solidFill>
              </a:rPr>
              <a:t>poza</a:t>
            </a:r>
            <a:r>
              <a:rPr sz="3200" dirty="0">
                <a:solidFill>
                  <a:schemeClr val="tx1"/>
                </a:solidFill>
              </a:rPr>
              <a:t> </a:t>
            </a:r>
            <a:r>
              <a:rPr sz="3200" dirty="0" err="1">
                <a:solidFill>
                  <a:schemeClr val="tx1"/>
                </a:solidFill>
              </a:rPr>
              <a:t>lokalem</a:t>
            </a:r>
            <a:r>
              <a:rPr sz="3200" dirty="0">
                <a:solidFill>
                  <a:schemeClr val="tx1"/>
                </a:solidFill>
              </a:rPr>
              <a:t> </a:t>
            </a:r>
            <a:r>
              <a:rPr sz="3200" dirty="0" err="1">
                <a:solidFill>
                  <a:schemeClr val="tx1"/>
                </a:solidFill>
              </a:rPr>
              <a:t>przedsiębiorstwa</a:t>
            </a:r>
            <a:r>
              <a:rPr sz="3200" dirty="0">
                <a:solidFill>
                  <a:schemeClr val="tx1"/>
                </a:solidFill>
              </a:rPr>
              <a:t>, </a:t>
            </a:r>
            <a:r>
              <a:rPr sz="3200" dirty="0" err="1">
                <a:solidFill>
                  <a:schemeClr val="tx1"/>
                </a:solidFill>
              </a:rPr>
              <a:t>czego</a:t>
            </a:r>
            <a:r>
              <a:rPr sz="3200" dirty="0">
                <a:solidFill>
                  <a:schemeClr val="tx1"/>
                </a:solidFill>
              </a:rPr>
              <a:t> </a:t>
            </a:r>
            <a:r>
              <a:rPr sz="3200" dirty="0" err="1">
                <a:solidFill>
                  <a:schemeClr val="tx1"/>
                </a:solidFill>
              </a:rPr>
              <a:t>wyraz</a:t>
            </a:r>
            <a:r>
              <a:rPr sz="3200" dirty="0">
                <a:solidFill>
                  <a:schemeClr val="tx1"/>
                </a:solidFill>
              </a:rPr>
              <a:t> </a:t>
            </a:r>
            <a:r>
              <a:rPr sz="3200" dirty="0" err="1">
                <a:solidFill>
                  <a:schemeClr val="tx1"/>
                </a:solidFill>
              </a:rPr>
              <a:t>stanowi</a:t>
            </a:r>
            <a:r>
              <a:rPr sz="3200" dirty="0">
                <a:solidFill>
                  <a:schemeClr val="tx1"/>
                </a:solidFill>
              </a:rPr>
              <a:t> </a:t>
            </a:r>
            <a:r>
              <a:rPr sz="3200" dirty="0" err="1">
                <a:solidFill>
                  <a:schemeClr val="tx1"/>
                </a:solidFill>
              </a:rPr>
              <a:t>prawo</a:t>
            </a:r>
            <a:r>
              <a:rPr sz="3200" dirty="0">
                <a:solidFill>
                  <a:schemeClr val="tx1"/>
                </a:solidFill>
              </a:rPr>
              <a:t> do </a:t>
            </a:r>
            <a:r>
              <a:rPr sz="3200" dirty="0" err="1">
                <a:solidFill>
                  <a:schemeClr val="tx1"/>
                </a:solidFill>
              </a:rPr>
              <a:t>jasnej</a:t>
            </a:r>
            <a:r>
              <a:rPr sz="3200" dirty="0">
                <a:solidFill>
                  <a:schemeClr val="tx1"/>
                </a:solidFill>
              </a:rPr>
              <a:t> i </a:t>
            </a:r>
            <a:r>
              <a:rPr sz="3200" dirty="0" err="1">
                <a:solidFill>
                  <a:schemeClr val="tx1"/>
                </a:solidFill>
              </a:rPr>
              <a:t>zrozumiałej</a:t>
            </a:r>
            <a:r>
              <a:rPr sz="3200" dirty="0">
                <a:solidFill>
                  <a:schemeClr val="tx1"/>
                </a:solidFill>
              </a:rPr>
              <a:t> </a:t>
            </a:r>
            <a:r>
              <a:rPr sz="3200" dirty="0" err="1">
                <a:solidFill>
                  <a:schemeClr val="tx1"/>
                </a:solidFill>
              </a:rPr>
              <a:t>informacji</a:t>
            </a:r>
            <a:r>
              <a:rPr sz="3200" dirty="0">
                <a:solidFill>
                  <a:schemeClr val="tx1"/>
                </a:solidFill>
              </a:rPr>
              <a:t> o </a:t>
            </a:r>
            <a:r>
              <a:rPr sz="3200" dirty="0" err="1">
                <a:solidFill>
                  <a:schemeClr val="tx1"/>
                </a:solidFill>
              </a:rPr>
              <a:t>jej</a:t>
            </a:r>
            <a:r>
              <a:rPr sz="3200" dirty="0">
                <a:solidFill>
                  <a:schemeClr val="tx1"/>
                </a:solidFill>
              </a:rPr>
              <a:t> </a:t>
            </a:r>
            <a:r>
              <a:rPr sz="3200" dirty="0" err="1">
                <a:solidFill>
                  <a:schemeClr val="tx1"/>
                </a:solidFill>
              </a:rPr>
              <a:t>warunkach</a:t>
            </a:r>
            <a:r>
              <a:rPr sz="3200" dirty="0">
                <a:solidFill>
                  <a:schemeClr val="tx1"/>
                </a:solidFill>
              </a:rPr>
              <a:t>.</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p:nvPr/>
        </p:nvSpPr>
        <p:spPr>
          <a:xfrm>
            <a:off x="1323832" y="1070391"/>
            <a:ext cx="9580729" cy="107721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000">
                <a:solidFill>
                  <a:srgbClr val="FEFEFE"/>
                </a:solidFill>
                <a:latin typeface="+mn-lt"/>
                <a:ea typeface="+mn-ea"/>
                <a:cs typeface="+mn-cs"/>
                <a:sym typeface="Helvetica"/>
              </a:defRPr>
            </a:lvl1pPr>
          </a:lstStyle>
          <a:p>
            <a:r>
              <a:rPr sz="3200" dirty="0" err="1">
                <a:solidFill>
                  <a:schemeClr val="tx1"/>
                </a:solidFill>
              </a:rPr>
              <a:t>Obowiązki</a:t>
            </a:r>
            <a:r>
              <a:rPr sz="3200" dirty="0">
                <a:solidFill>
                  <a:schemeClr val="tx1"/>
                </a:solidFill>
              </a:rPr>
              <a:t> </a:t>
            </a:r>
            <a:r>
              <a:rPr sz="3200" dirty="0" err="1">
                <a:solidFill>
                  <a:schemeClr val="tx1"/>
                </a:solidFill>
              </a:rPr>
              <a:t>przedsiębiorcy</a:t>
            </a:r>
            <a:r>
              <a:rPr sz="3200" dirty="0">
                <a:solidFill>
                  <a:schemeClr val="tx1"/>
                </a:solidFill>
              </a:rPr>
              <a:t> w </a:t>
            </a:r>
            <a:r>
              <a:rPr sz="3200" dirty="0" err="1">
                <a:solidFill>
                  <a:schemeClr val="tx1"/>
                </a:solidFill>
              </a:rPr>
              <a:t>umowach</a:t>
            </a:r>
            <a:r>
              <a:rPr sz="3200" dirty="0">
                <a:solidFill>
                  <a:schemeClr val="tx1"/>
                </a:solidFill>
              </a:rPr>
              <a:t> </a:t>
            </a:r>
            <a:r>
              <a:rPr sz="3200" dirty="0" err="1">
                <a:solidFill>
                  <a:schemeClr val="tx1"/>
                </a:solidFill>
              </a:rPr>
              <a:t>zawieranych</a:t>
            </a:r>
            <a:r>
              <a:rPr sz="3200" dirty="0">
                <a:solidFill>
                  <a:schemeClr val="tx1"/>
                </a:solidFill>
              </a:rPr>
              <a:t> </a:t>
            </a:r>
            <a:r>
              <a:rPr sz="3200" dirty="0" err="1">
                <a:solidFill>
                  <a:schemeClr val="tx1"/>
                </a:solidFill>
              </a:rPr>
              <a:t>poza</a:t>
            </a:r>
            <a:r>
              <a:rPr sz="3200" dirty="0">
                <a:solidFill>
                  <a:schemeClr val="tx1"/>
                </a:solidFill>
              </a:rPr>
              <a:t> </a:t>
            </a:r>
            <a:r>
              <a:rPr sz="3200" dirty="0" err="1">
                <a:solidFill>
                  <a:schemeClr val="tx1"/>
                </a:solidFill>
              </a:rPr>
              <a:t>lokalem</a:t>
            </a:r>
            <a:r>
              <a:rPr sz="3200" dirty="0">
                <a:solidFill>
                  <a:schemeClr val="tx1"/>
                </a:solidFill>
              </a:rPr>
              <a:t> </a:t>
            </a:r>
            <a:r>
              <a:rPr sz="3200" dirty="0" err="1">
                <a:solidFill>
                  <a:schemeClr val="tx1"/>
                </a:solidFill>
              </a:rPr>
              <a:t>przedsiębiorstwa</a:t>
            </a:r>
            <a:r>
              <a:rPr sz="3200" dirty="0">
                <a:solidFill>
                  <a:schemeClr val="tx1"/>
                </a:solidFill>
              </a:rPr>
              <a:t> </a:t>
            </a:r>
            <a:r>
              <a:rPr sz="3200" dirty="0" err="1">
                <a:solidFill>
                  <a:schemeClr val="tx1"/>
                </a:solidFill>
              </a:rPr>
              <a:t>lub</a:t>
            </a:r>
            <a:r>
              <a:rPr sz="3200" dirty="0">
                <a:solidFill>
                  <a:schemeClr val="tx1"/>
                </a:solidFill>
              </a:rPr>
              <a:t> </a:t>
            </a:r>
            <a:r>
              <a:rPr sz="3200" dirty="0" err="1">
                <a:solidFill>
                  <a:schemeClr val="tx1"/>
                </a:solidFill>
              </a:rPr>
              <a:t>na</a:t>
            </a:r>
            <a:r>
              <a:rPr sz="3200" dirty="0">
                <a:solidFill>
                  <a:schemeClr val="tx1"/>
                </a:solidFill>
              </a:rPr>
              <a:t> </a:t>
            </a:r>
            <a:r>
              <a:rPr sz="3200" dirty="0" err="1">
                <a:solidFill>
                  <a:schemeClr val="tx1"/>
                </a:solidFill>
              </a:rPr>
              <a:t>odległość</a:t>
            </a:r>
            <a:endParaRPr sz="3200" dirty="0">
              <a:solidFill>
                <a:schemeClr val="tx1"/>
              </a:solidFill>
            </a:endParaRPr>
          </a:p>
        </p:txBody>
      </p:sp>
      <p:sp>
        <p:nvSpPr>
          <p:cNvPr id="247" name="Shape 247"/>
          <p:cNvSpPr/>
          <p:nvPr/>
        </p:nvSpPr>
        <p:spPr>
          <a:xfrm>
            <a:off x="1323832" y="2422889"/>
            <a:ext cx="9580729" cy="181588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marL="228600" indent="-228600" algn="just">
              <a:buSzPct val="100000"/>
              <a:buAutoNum type="arabicPeriod"/>
              <a:defRPr sz="2000">
                <a:solidFill>
                  <a:srgbClr val="FFFFFF"/>
                </a:solidFill>
                <a:latin typeface="+mn-lt"/>
                <a:ea typeface="+mn-ea"/>
                <a:cs typeface="+mn-cs"/>
                <a:sym typeface="Helvetica"/>
              </a:defRPr>
            </a:lvl1pPr>
          </a:lstStyle>
          <a:p>
            <a:pPr marL="0" indent="0">
              <a:buNone/>
            </a:pPr>
            <a:r>
              <a:rPr sz="2800" dirty="0" err="1">
                <a:solidFill>
                  <a:schemeClr val="tx1"/>
                </a:solidFill>
              </a:rPr>
              <a:t>Najpóźniej</a:t>
            </a:r>
            <a:r>
              <a:rPr sz="2800" dirty="0">
                <a:solidFill>
                  <a:schemeClr val="tx1"/>
                </a:solidFill>
              </a:rPr>
              <a:t> w </a:t>
            </a:r>
            <a:r>
              <a:rPr sz="2800" dirty="0" err="1">
                <a:solidFill>
                  <a:schemeClr val="tx1"/>
                </a:solidFill>
              </a:rPr>
              <a:t>chwili</a:t>
            </a:r>
            <a:r>
              <a:rPr sz="2800" dirty="0">
                <a:solidFill>
                  <a:schemeClr val="tx1"/>
                </a:solidFill>
              </a:rPr>
              <a:t> </a:t>
            </a:r>
            <a:r>
              <a:rPr sz="2800" dirty="0" err="1">
                <a:solidFill>
                  <a:schemeClr val="tx1"/>
                </a:solidFill>
              </a:rPr>
              <a:t>wyrażenia</a:t>
            </a:r>
            <a:r>
              <a:rPr sz="2800" dirty="0">
                <a:solidFill>
                  <a:schemeClr val="tx1"/>
                </a:solidFill>
              </a:rPr>
              <a:t> </a:t>
            </a:r>
            <a:r>
              <a:rPr sz="2800" dirty="0" err="1">
                <a:solidFill>
                  <a:schemeClr val="tx1"/>
                </a:solidFill>
              </a:rPr>
              <a:t>przez</a:t>
            </a:r>
            <a:r>
              <a:rPr sz="2800" dirty="0">
                <a:solidFill>
                  <a:schemeClr val="tx1"/>
                </a:solidFill>
              </a:rPr>
              <a:t> </a:t>
            </a:r>
            <a:r>
              <a:rPr sz="2800" dirty="0" err="1">
                <a:solidFill>
                  <a:schemeClr val="tx1"/>
                </a:solidFill>
              </a:rPr>
              <a:t>konsumenta</a:t>
            </a:r>
            <a:r>
              <a:rPr sz="2800" dirty="0">
                <a:solidFill>
                  <a:schemeClr val="tx1"/>
                </a:solidFill>
              </a:rPr>
              <a:t> </a:t>
            </a:r>
            <a:r>
              <a:rPr sz="2800" dirty="0" err="1">
                <a:solidFill>
                  <a:schemeClr val="tx1"/>
                </a:solidFill>
              </a:rPr>
              <a:t>woli</a:t>
            </a:r>
            <a:r>
              <a:rPr sz="2800" dirty="0">
                <a:solidFill>
                  <a:schemeClr val="tx1"/>
                </a:solidFill>
              </a:rPr>
              <a:t> </a:t>
            </a:r>
            <a:r>
              <a:rPr sz="2800" dirty="0" err="1">
                <a:solidFill>
                  <a:schemeClr val="tx1"/>
                </a:solidFill>
              </a:rPr>
              <a:t>związania</a:t>
            </a:r>
            <a:r>
              <a:rPr sz="2800" dirty="0">
                <a:solidFill>
                  <a:schemeClr val="tx1"/>
                </a:solidFill>
              </a:rPr>
              <a:t> </a:t>
            </a:r>
            <a:r>
              <a:rPr sz="2800" dirty="0" err="1">
                <a:solidFill>
                  <a:schemeClr val="tx1"/>
                </a:solidFill>
              </a:rPr>
              <a:t>się</a:t>
            </a:r>
            <a:r>
              <a:rPr sz="2800" dirty="0">
                <a:solidFill>
                  <a:schemeClr val="tx1"/>
                </a:solidFill>
              </a:rPr>
              <a:t> </a:t>
            </a:r>
            <a:r>
              <a:rPr sz="2800" dirty="0" err="1">
                <a:solidFill>
                  <a:schemeClr val="tx1"/>
                </a:solidFill>
              </a:rPr>
              <a:t>umową</a:t>
            </a:r>
            <a:r>
              <a:rPr sz="2800" dirty="0">
                <a:solidFill>
                  <a:schemeClr val="tx1"/>
                </a:solidFill>
              </a:rPr>
              <a:t> </a:t>
            </a:r>
            <a:r>
              <a:rPr sz="2800" dirty="0" err="1">
                <a:solidFill>
                  <a:schemeClr val="tx1"/>
                </a:solidFill>
              </a:rPr>
              <a:t>na</a:t>
            </a:r>
            <a:r>
              <a:rPr sz="2800" dirty="0">
                <a:solidFill>
                  <a:schemeClr val="tx1"/>
                </a:solidFill>
              </a:rPr>
              <a:t> </a:t>
            </a:r>
            <a:r>
              <a:rPr sz="2800" dirty="0" err="1">
                <a:solidFill>
                  <a:schemeClr val="tx1"/>
                </a:solidFill>
              </a:rPr>
              <a:t>odległość</a:t>
            </a:r>
            <a:r>
              <a:rPr sz="2800" dirty="0">
                <a:solidFill>
                  <a:schemeClr val="tx1"/>
                </a:solidFill>
              </a:rPr>
              <a:t> </a:t>
            </a:r>
            <a:r>
              <a:rPr sz="2800" dirty="0" err="1">
                <a:solidFill>
                  <a:schemeClr val="tx1"/>
                </a:solidFill>
              </a:rPr>
              <a:t>lub</a:t>
            </a:r>
            <a:r>
              <a:rPr sz="2800" dirty="0">
                <a:solidFill>
                  <a:schemeClr val="tx1"/>
                </a:solidFill>
              </a:rPr>
              <a:t> </a:t>
            </a:r>
            <a:r>
              <a:rPr sz="2800" dirty="0" err="1">
                <a:solidFill>
                  <a:schemeClr val="tx1"/>
                </a:solidFill>
              </a:rPr>
              <a:t>poza</a:t>
            </a:r>
            <a:r>
              <a:rPr sz="2800" dirty="0">
                <a:solidFill>
                  <a:schemeClr val="tx1"/>
                </a:solidFill>
              </a:rPr>
              <a:t> </a:t>
            </a:r>
            <a:r>
              <a:rPr sz="2800" dirty="0" err="1">
                <a:solidFill>
                  <a:schemeClr val="tx1"/>
                </a:solidFill>
              </a:rPr>
              <a:t>lokalem</a:t>
            </a:r>
            <a:r>
              <a:rPr sz="2800" dirty="0">
                <a:solidFill>
                  <a:schemeClr val="tx1"/>
                </a:solidFill>
              </a:rPr>
              <a:t> </a:t>
            </a:r>
            <a:r>
              <a:rPr sz="2800" dirty="0" err="1">
                <a:solidFill>
                  <a:schemeClr val="tx1"/>
                </a:solidFill>
              </a:rPr>
              <a:t>przedsiębiorstwa</a:t>
            </a:r>
            <a:r>
              <a:rPr sz="2800" dirty="0">
                <a:solidFill>
                  <a:schemeClr val="tx1"/>
                </a:solidFill>
              </a:rPr>
              <a:t> </a:t>
            </a:r>
            <a:r>
              <a:rPr sz="2800" dirty="0" err="1">
                <a:solidFill>
                  <a:schemeClr val="tx1"/>
                </a:solidFill>
              </a:rPr>
              <a:t>przedsiębiorca</a:t>
            </a:r>
            <a:r>
              <a:rPr sz="2800" dirty="0">
                <a:solidFill>
                  <a:schemeClr val="tx1"/>
                </a:solidFill>
              </a:rPr>
              <a:t> ma </a:t>
            </a:r>
            <a:r>
              <a:rPr sz="2800" dirty="0" err="1">
                <a:solidFill>
                  <a:schemeClr val="tx1"/>
                </a:solidFill>
              </a:rPr>
              <a:t>obowiązek</a:t>
            </a:r>
            <a:r>
              <a:rPr sz="2800" dirty="0">
                <a:solidFill>
                  <a:schemeClr val="tx1"/>
                </a:solidFill>
              </a:rPr>
              <a:t> </a:t>
            </a:r>
            <a:r>
              <a:rPr sz="2800" dirty="0" err="1">
                <a:solidFill>
                  <a:schemeClr val="tx1"/>
                </a:solidFill>
              </a:rPr>
              <a:t>poinformować</a:t>
            </a:r>
            <a:r>
              <a:rPr sz="2800" dirty="0">
                <a:solidFill>
                  <a:schemeClr val="tx1"/>
                </a:solidFill>
              </a:rPr>
              <a:t> </a:t>
            </a:r>
            <a:r>
              <a:rPr sz="2800" dirty="0" err="1">
                <a:solidFill>
                  <a:schemeClr val="tx1"/>
                </a:solidFill>
              </a:rPr>
              <a:t>konsumenta</a:t>
            </a:r>
            <a:r>
              <a:rPr sz="2800" dirty="0">
                <a:solidFill>
                  <a:schemeClr val="tx1"/>
                </a:solidFill>
              </a:rPr>
              <a:t> w </a:t>
            </a:r>
            <a:r>
              <a:rPr sz="2800" dirty="0" err="1">
                <a:solidFill>
                  <a:schemeClr val="tx1"/>
                </a:solidFill>
              </a:rPr>
              <a:t>sposób</a:t>
            </a:r>
            <a:r>
              <a:rPr sz="2800" dirty="0">
                <a:solidFill>
                  <a:schemeClr val="tx1"/>
                </a:solidFill>
              </a:rPr>
              <a:t> </a:t>
            </a:r>
            <a:r>
              <a:rPr sz="2800" dirty="0" err="1">
                <a:solidFill>
                  <a:schemeClr val="tx1"/>
                </a:solidFill>
              </a:rPr>
              <a:t>jasny</a:t>
            </a:r>
            <a:r>
              <a:rPr sz="2800" dirty="0">
                <a:solidFill>
                  <a:schemeClr val="tx1"/>
                </a:solidFill>
              </a:rPr>
              <a:t> </a:t>
            </a:r>
            <a:r>
              <a:rPr sz="2800" dirty="0" err="1">
                <a:solidFill>
                  <a:schemeClr val="tx1"/>
                </a:solidFill>
              </a:rPr>
              <a:t>i</a:t>
            </a:r>
            <a:r>
              <a:rPr sz="2800" dirty="0">
                <a:solidFill>
                  <a:schemeClr val="tx1"/>
                </a:solidFill>
              </a:rPr>
              <a:t> </a:t>
            </a:r>
            <a:r>
              <a:rPr sz="2800" dirty="0" err="1" smtClean="0">
                <a:solidFill>
                  <a:schemeClr val="tx1"/>
                </a:solidFill>
              </a:rPr>
              <a:t>zrozumiały</a:t>
            </a:r>
            <a:r>
              <a:rPr lang="pl-PL" sz="2800" dirty="0">
                <a:solidFill>
                  <a:schemeClr val="tx1"/>
                </a:solidFill>
              </a:rPr>
              <a:t> </a:t>
            </a:r>
            <a:r>
              <a:rPr lang="pl-PL" sz="2800" dirty="0" smtClean="0">
                <a:solidFill>
                  <a:schemeClr val="tx1"/>
                </a:solidFill>
              </a:rPr>
              <a:t>o:</a:t>
            </a:r>
            <a:r>
              <a:rPr sz="2500" dirty="0" smtClean="0"/>
              <a:t>o</a:t>
            </a:r>
            <a:r>
              <a:rPr sz="2500" dirty="0"/>
              <a:t>:</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0000" lnSpcReduction="20000"/>
          </a:bodyPr>
          <a:lstStyle/>
          <a:p>
            <a:r>
              <a:rPr lang="de-DE" dirty="0" smtClean="0"/>
              <a:t>g</a:t>
            </a:r>
            <a:r>
              <a:rPr lang="pl-PL" dirty="0" err="1"/>
              <a:t>łównych</a:t>
            </a:r>
            <a:r>
              <a:rPr lang="pl-PL" dirty="0"/>
              <a:t> cechach świadczenia, z uwzględnieniem jego przedmiotu i sposobu porozumiewania się z konsumentem (np. telefonicznie, mailowo);</a:t>
            </a:r>
          </a:p>
          <a:p>
            <a:pPr algn="just"/>
            <a:r>
              <a:rPr lang="pl-PL" dirty="0" smtClean="0"/>
              <a:t>swoich </a:t>
            </a:r>
            <a:r>
              <a:rPr lang="pl-PL" dirty="0"/>
              <a:t>danych identyfikujących, w </a:t>
            </a:r>
            <a:r>
              <a:rPr lang="pl-PL" dirty="0" err="1"/>
              <a:t>szczeg</a:t>
            </a:r>
            <a:r>
              <a:rPr lang="es-ES_tradnl" dirty="0"/>
              <a:t>ó</a:t>
            </a:r>
            <a:r>
              <a:rPr lang="pl-PL" dirty="0" err="1"/>
              <a:t>lności</a:t>
            </a:r>
            <a:r>
              <a:rPr lang="pl-PL" dirty="0"/>
              <a:t> o firmie i numerze, pod </a:t>
            </a:r>
            <a:r>
              <a:rPr lang="pl-PL" dirty="0" err="1"/>
              <a:t>kt</a:t>
            </a:r>
            <a:r>
              <a:rPr lang="es-ES_tradnl" dirty="0"/>
              <a:t>ó</a:t>
            </a:r>
            <a:r>
              <a:rPr lang="pl-PL" dirty="0"/>
              <a:t>rym została ona zarejestrowana (KRS lub NIP);</a:t>
            </a:r>
          </a:p>
          <a:p>
            <a:r>
              <a:rPr lang="pl-PL" dirty="0" smtClean="0"/>
              <a:t>adresie </a:t>
            </a:r>
            <a:r>
              <a:rPr lang="pl-PL" dirty="0"/>
              <a:t>przedsiębiorstwa (istotnym w razie sporu sądowego), adresie poczty elektronicznej </a:t>
            </a:r>
            <a:r>
              <a:rPr lang="pl-PL" dirty="0" smtClean="0"/>
              <a:t/>
            </a:r>
            <a:br>
              <a:rPr lang="pl-PL" dirty="0" smtClean="0"/>
            </a:br>
            <a:r>
              <a:rPr lang="pl-PL" dirty="0" smtClean="0"/>
              <a:t>i </a:t>
            </a:r>
            <a:r>
              <a:rPr lang="pl-PL" dirty="0"/>
              <a:t>numerach telefonu lub faksu (jeżeli są dostępne), dzięki </a:t>
            </a:r>
            <a:r>
              <a:rPr lang="pl-PL" dirty="0" err="1"/>
              <a:t>kt</a:t>
            </a:r>
            <a:r>
              <a:rPr lang="es-ES_tradnl" dirty="0"/>
              <a:t>ó</a:t>
            </a:r>
            <a:r>
              <a:rPr lang="pl-PL" dirty="0"/>
              <a:t>rym konsument może szybko </a:t>
            </a:r>
            <a:r>
              <a:rPr lang="pl-PL" dirty="0" smtClean="0"/>
              <a:t/>
            </a:r>
            <a:br>
              <a:rPr lang="pl-PL" dirty="0" smtClean="0"/>
            </a:br>
            <a:r>
              <a:rPr lang="pl-PL" dirty="0" smtClean="0"/>
              <a:t>i </a:t>
            </a:r>
            <a:r>
              <a:rPr lang="pl-PL" dirty="0"/>
              <a:t>efektywnie kontaktować się z przedsiębiorcą;</a:t>
            </a:r>
          </a:p>
          <a:p>
            <a:r>
              <a:rPr lang="pl-PL" dirty="0" smtClean="0"/>
              <a:t>adresie</a:t>
            </a:r>
            <a:r>
              <a:rPr lang="pl-PL" dirty="0"/>
              <a:t>, pod </a:t>
            </a:r>
            <a:r>
              <a:rPr lang="pl-PL" dirty="0" err="1"/>
              <a:t>kt</a:t>
            </a:r>
            <a:r>
              <a:rPr lang="es-ES_tradnl" dirty="0"/>
              <a:t>ó</a:t>
            </a:r>
            <a:r>
              <a:rPr lang="pl-PL" dirty="0"/>
              <a:t>rym konsument </a:t>
            </a:r>
            <a:r>
              <a:rPr lang="pl-PL" dirty="0" err="1"/>
              <a:t>moż</a:t>
            </a:r>
            <a:r>
              <a:rPr lang="da-DK" dirty="0"/>
              <a:t>e sk</a:t>
            </a:r>
            <a:r>
              <a:rPr lang="pl-PL" dirty="0"/>
              <a:t>ł</a:t>
            </a:r>
            <a:r>
              <a:rPr lang="es-ES_tradnl" dirty="0"/>
              <a:t>ada</a:t>
            </a:r>
            <a:r>
              <a:rPr lang="pl-PL" dirty="0"/>
              <a:t>ć reklamacje, jeżeli róż</a:t>
            </a:r>
            <a:r>
              <a:rPr lang="it-IT" dirty="0"/>
              <a:t>ni si</a:t>
            </a:r>
            <a:r>
              <a:rPr lang="pl-PL" dirty="0"/>
              <a:t>ę on od adresu prowadzonej </a:t>
            </a:r>
            <a:r>
              <a:rPr lang="pl-PL" dirty="0" err="1"/>
              <a:t>działalnoś</a:t>
            </a:r>
            <a:r>
              <a:rPr lang="it-IT" dirty="0"/>
              <a:t>ci;</a:t>
            </a:r>
            <a:endParaRPr lang="pl-PL" dirty="0"/>
          </a:p>
          <a:p>
            <a:r>
              <a:rPr lang="pl-PL" dirty="0" smtClean="0"/>
              <a:t>łącznej </a:t>
            </a:r>
            <a:r>
              <a:rPr lang="pl-PL" dirty="0"/>
              <a:t>cenie lub wynagrodzeniu za świadczenie wraz z podatkami, a gdy charakter przedmiotu świadczenia nie pozwala na wcześniejsze obliczenie ich </a:t>
            </a:r>
            <a:r>
              <a:rPr lang="pl-PL" dirty="0" err="1"/>
              <a:t>wysokoś</a:t>
            </a:r>
            <a:r>
              <a:rPr lang="it-IT" dirty="0"/>
              <a:t>ci </a:t>
            </a:r>
            <a:r>
              <a:rPr lang="pl-PL" dirty="0"/>
              <a:t>– o sposobie, </a:t>
            </a:r>
            <a:r>
              <a:rPr lang="pl-PL" dirty="0" smtClean="0"/>
              <a:t/>
            </a:r>
            <a:br>
              <a:rPr lang="pl-PL" dirty="0" smtClean="0"/>
            </a:br>
            <a:r>
              <a:rPr lang="pl-PL" dirty="0" smtClean="0"/>
              <a:t>w </a:t>
            </a:r>
            <a:r>
              <a:rPr lang="pl-PL" dirty="0"/>
              <a:t>jaki będą one obliczane, jak r</a:t>
            </a:r>
            <a:r>
              <a:rPr lang="es-ES_tradnl" dirty="0"/>
              <a:t>ó</a:t>
            </a:r>
            <a:r>
              <a:rPr lang="pl-PL" dirty="0" err="1"/>
              <a:t>wnież</a:t>
            </a:r>
            <a:r>
              <a:rPr lang="pl-PL" dirty="0"/>
              <a:t> o istnieniu opłat dodatkowych (np. koszt</a:t>
            </a:r>
            <a:r>
              <a:rPr lang="es-ES_tradnl" dirty="0"/>
              <a:t>ó</a:t>
            </a:r>
            <a:r>
              <a:rPr lang="pl-PL" dirty="0"/>
              <a:t>w dostawy) oraz ich wysokości lub obowiązku ich uiszczenia (jeżeli nie jest znana wysokość</a:t>
            </a:r>
            <a:r>
              <a:rPr lang="it-IT" dirty="0"/>
              <a:t>);</a:t>
            </a:r>
            <a:endParaRPr lang="pl-PL" dirty="0"/>
          </a:p>
        </p:txBody>
      </p:sp>
    </p:spTree>
    <p:extLst>
      <p:ext uri="{BB962C8B-B14F-4D97-AF65-F5344CB8AC3E}">
        <p14:creationId xmlns:p14="http://schemas.microsoft.com/office/powerpoint/2010/main" val="16065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62500" lnSpcReduction="20000"/>
          </a:bodyPr>
          <a:lstStyle/>
          <a:p>
            <a:r>
              <a:rPr lang="pl-PL" dirty="0" smtClean="0"/>
              <a:t>kosztach </a:t>
            </a:r>
            <a:r>
              <a:rPr lang="pl-PL" dirty="0"/>
              <a:t>korzystania ze środka porozumiewania się na odległość (np. telefonu) w celu </a:t>
            </a:r>
            <a:r>
              <a:rPr lang="pl-PL" dirty="0" smtClean="0"/>
              <a:t> zawarcia </a:t>
            </a:r>
            <a:r>
              <a:rPr lang="pl-PL" dirty="0"/>
              <a:t>umowy, </a:t>
            </a:r>
            <a:r>
              <a:rPr lang="pl-PL" dirty="0" err="1"/>
              <a:t>jeś</a:t>
            </a:r>
            <a:r>
              <a:rPr lang="it-IT" dirty="0"/>
              <a:t>li s</a:t>
            </a:r>
            <a:r>
              <a:rPr lang="pl-PL" dirty="0"/>
              <a:t>ą one wyższe od zwykle stosowanych w przypadku tego środka porozumiewania się – np. w razie zawarcia umowy przez telefon z inicjatywy konsumenta;</a:t>
            </a:r>
          </a:p>
          <a:p>
            <a:r>
              <a:rPr lang="pl-PL" dirty="0" smtClean="0"/>
              <a:t>sposobie </a:t>
            </a:r>
            <a:r>
              <a:rPr lang="pl-PL" dirty="0"/>
              <a:t>i terminie zapłaty;</a:t>
            </a:r>
          </a:p>
          <a:p>
            <a:r>
              <a:rPr lang="pl-PL" dirty="0" smtClean="0"/>
              <a:t>sposobie </a:t>
            </a:r>
            <a:r>
              <a:rPr lang="pl-PL" dirty="0"/>
              <a:t>i terminie spełnienia świadczenia i stosowanej przez przedsiębiorcę procedurze rozpatrywania reklamacji;</a:t>
            </a:r>
          </a:p>
          <a:p>
            <a:r>
              <a:rPr lang="pl-PL" dirty="0" smtClean="0"/>
              <a:t>sposobie </a:t>
            </a:r>
            <a:r>
              <a:rPr lang="pl-PL" dirty="0"/>
              <a:t>i terminie wykonania prawa odstąpienia od umowy, a także wzorze formularza odstąpienia od umowy;</a:t>
            </a:r>
          </a:p>
          <a:p>
            <a:r>
              <a:rPr lang="pl-PL" dirty="0" smtClean="0"/>
              <a:t>kosztach </a:t>
            </a:r>
            <a:r>
              <a:rPr lang="pl-PL" dirty="0"/>
              <a:t>zwrotu towaru w przypadku odstąpienia od umowy, </a:t>
            </a:r>
            <a:r>
              <a:rPr lang="pl-PL" dirty="0" err="1"/>
              <a:t>kt</a:t>
            </a:r>
            <a:r>
              <a:rPr lang="es-ES_tradnl" dirty="0"/>
              <a:t>ó</a:t>
            </a:r>
            <a:r>
              <a:rPr lang="pl-PL" dirty="0"/>
              <a:t>re ponosi konsument; </a:t>
            </a:r>
            <a:r>
              <a:rPr lang="pl-PL" dirty="0" smtClean="0"/>
              <a:t/>
            </a:r>
            <a:br>
              <a:rPr lang="pl-PL" dirty="0" smtClean="0"/>
            </a:br>
            <a:r>
              <a:rPr lang="pl-PL" dirty="0" smtClean="0"/>
              <a:t>w </a:t>
            </a:r>
            <a:r>
              <a:rPr lang="pl-PL" dirty="0"/>
              <a:t>odniesieniu do </a:t>
            </a:r>
            <a:r>
              <a:rPr lang="pl-PL" dirty="0" err="1"/>
              <a:t>um</a:t>
            </a:r>
            <a:r>
              <a:rPr lang="es-ES_tradnl" dirty="0"/>
              <a:t>ó</a:t>
            </a:r>
            <a:r>
              <a:rPr lang="pl-PL" dirty="0"/>
              <a:t>w zawieranych na odległość – o kosztach zwrotu rzeczy, jeżeli ze względu na </a:t>
            </a:r>
            <a:r>
              <a:rPr lang="pl-PL" dirty="0" err="1"/>
              <a:t>sw</a:t>
            </a:r>
            <a:r>
              <a:rPr lang="es-ES_tradnl" dirty="0"/>
              <a:t>ó</a:t>
            </a:r>
            <a:r>
              <a:rPr lang="pl-PL" dirty="0"/>
              <a:t>j charakter produkt nie może zostać w zwykłym trybie odesłany pocztą;</a:t>
            </a:r>
          </a:p>
          <a:p>
            <a:pPr algn="just"/>
            <a:r>
              <a:rPr lang="pl-PL" dirty="0" smtClean="0"/>
              <a:t>obowiązku </a:t>
            </a:r>
            <a:r>
              <a:rPr lang="pl-PL" dirty="0"/>
              <a:t>zapłaty przez konsumenta uzasadnionych koszt</a:t>
            </a:r>
            <a:r>
              <a:rPr lang="es-ES_tradnl" dirty="0"/>
              <a:t>ó</a:t>
            </a:r>
            <a:r>
              <a:rPr lang="pl-PL" dirty="0"/>
              <a:t>w poniesionych przez przedsiębiorcę, jeżeli kupujący odstąpi od umowy po zgłoszeniu </a:t>
            </a:r>
            <a:r>
              <a:rPr lang="pl-PL" dirty="0" err="1"/>
              <a:t>rozpoczę</a:t>
            </a:r>
            <a:r>
              <a:rPr lang="it-IT" dirty="0"/>
              <a:t>cia </a:t>
            </a:r>
            <a:r>
              <a:rPr lang="pl-PL" dirty="0"/>
              <a:t>świadczenia usługi, a przed upływem terminu na odstąpienie od umowy;</a:t>
            </a:r>
          </a:p>
        </p:txBody>
      </p:sp>
    </p:spTree>
    <p:extLst>
      <p:ext uri="{BB962C8B-B14F-4D97-AF65-F5344CB8AC3E}">
        <p14:creationId xmlns:p14="http://schemas.microsoft.com/office/powerpoint/2010/main" val="58307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a:t> </a:t>
            </a:r>
            <a:r>
              <a:rPr lang="pl-PL" dirty="0" smtClean="0"/>
              <a:t>   przypadkach</a:t>
            </a:r>
            <a:r>
              <a:rPr lang="pl-PL" dirty="0"/>
              <a:t>, w </a:t>
            </a:r>
            <a:r>
              <a:rPr lang="pl-PL" dirty="0" err="1"/>
              <a:t>kt</a:t>
            </a:r>
            <a:r>
              <a:rPr lang="es-ES_tradnl" dirty="0"/>
              <a:t>ó</a:t>
            </a:r>
            <a:r>
              <a:rPr lang="pl-PL" dirty="0" err="1"/>
              <a:t>rych</a:t>
            </a:r>
            <a:r>
              <a:rPr lang="pl-PL" dirty="0"/>
              <a:t> konsument traci prawo do odstąpienia od umowy;</a:t>
            </a:r>
          </a:p>
          <a:p>
            <a:r>
              <a:rPr lang="pl-PL" dirty="0"/>
              <a:t>    obowiązku przedsiębiorcy dostarczenia rzeczy bez wad;</a:t>
            </a:r>
          </a:p>
          <a:p>
            <a:r>
              <a:rPr lang="pl-PL" dirty="0"/>
              <a:t>    istnieniu a także treści gwarancji i usług posprzedażnych oraz sposobie ich realizacji;</a:t>
            </a:r>
          </a:p>
          <a:p>
            <a:r>
              <a:rPr lang="pl-PL" dirty="0"/>
              <a:t>    kodeksie dobrych praktyk, jeżeli zobowiązał się go przestrzegać, i sposobie zapoznania </a:t>
            </a:r>
            <a:r>
              <a:rPr lang="pl-PL" dirty="0" smtClean="0"/>
              <a:t>  się </a:t>
            </a:r>
            <a:r>
              <a:rPr lang="pl-PL" dirty="0"/>
              <a:t>z nim;</a:t>
            </a:r>
          </a:p>
        </p:txBody>
      </p:sp>
    </p:spTree>
    <p:extLst>
      <p:ext uri="{BB962C8B-B14F-4D97-AF65-F5344CB8AC3E}">
        <p14:creationId xmlns:p14="http://schemas.microsoft.com/office/powerpoint/2010/main" val="206487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0000" lnSpcReduction="20000"/>
          </a:bodyPr>
          <a:lstStyle/>
          <a:p>
            <a:r>
              <a:rPr lang="pl-PL" dirty="0" smtClean="0"/>
              <a:t>czasie </a:t>
            </a:r>
            <a:r>
              <a:rPr lang="pl-PL" dirty="0"/>
              <a:t>trwania umowy lub sposobie i przesłankach jej wypowiedzenia – jeżeli umowa jest zawarta na czas nieokreślony lub jeżeli ma ulegać automatycznemu przedłużeniu;</a:t>
            </a:r>
          </a:p>
          <a:p>
            <a:r>
              <a:rPr lang="pl-PL" dirty="0" smtClean="0"/>
              <a:t>minimalnym </a:t>
            </a:r>
            <a:r>
              <a:rPr lang="pl-PL" dirty="0"/>
              <a:t>czasie trwania zobowiązań konsumenta wynikających z umowy – np. umowy </a:t>
            </a:r>
            <a:r>
              <a:rPr lang="pl-PL" dirty="0" err="1"/>
              <a:t>polisolokat</a:t>
            </a:r>
            <a:r>
              <a:rPr lang="pl-PL" dirty="0"/>
              <a:t>, w </a:t>
            </a:r>
            <a:r>
              <a:rPr lang="pl-PL" dirty="0" err="1"/>
              <a:t>kt</a:t>
            </a:r>
            <a:r>
              <a:rPr lang="es-ES_tradnl" dirty="0"/>
              <a:t>ó</a:t>
            </a:r>
            <a:r>
              <a:rPr lang="pl-PL" dirty="0" err="1"/>
              <a:t>rych</a:t>
            </a:r>
            <a:r>
              <a:rPr lang="pl-PL" dirty="0"/>
              <a:t> określono minimalny czas, przez jaki należy </a:t>
            </a:r>
            <a:r>
              <a:rPr lang="pl-PL" dirty="0" err="1"/>
              <a:t>pł</a:t>
            </a:r>
            <a:r>
              <a:rPr lang="es-ES_tradnl" dirty="0"/>
              <a:t>aci</a:t>
            </a:r>
            <a:r>
              <a:rPr lang="pl-PL" dirty="0"/>
              <a:t>ć składki i nie można odstąpić od umowy;</a:t>
            </a:r>
          </a:p>
          <a:p>
            <a:r>
              <a:rPr lang="pl-PL" dirty="0" smtClean="0"/>
              <a:t>wysokości </a:t>
            </a:r>
            <a:r>
              <a:rPr lang="pl-PL" dirty="0"/>
              <a:t>i sposobie złożenia kaucji lub innych gwarancji finansowych, </a:t>
            </a:r>
            <a:r>
              <a:rPr lang="pl-PL" dirty="0" err="1"/>
              <a:t>kt</a:t>
            </a:r>
            <a:r>
              <a:rPr lang="es-ES_tradnl" dirty="0"/>
              <a:t>ó</a:t>
            </a:r>
            <a:r>
              <a:rPr lang="pl-PL" dirty="0" err="1"/>
              <a:t>rych</a:t>
            </a:r>
            <a:r>
              <a:rPr lang="pl-PL" dirty="0"/>
              <a:t> konsument jest zobowiązany udzielić na żądanie przedsiębiorcy;</a:t>
            </a:r>
          </a:p>
          <a:p>
            <a:r>
              <a:rPr lang="pl-PL" dirty="0" err="1" smtClean="0"/>
              <a:t>funkcjonalnoś</a:t>
            </a:r>
            <a:r>
              <a:rPr lang="it-IT" dirty="0"/>
              <a:t>ci tre</a:t>
            </a:r>
            <a:r>
              <a:rPr lang="pl-PL" dirty="0" err="1"/>
              <a:t>ści</a:t>
            </a:r>
            <a:r>
              <a:rPr lang="pl-PL" dirty="0"/>
              <a:t> cyfrowych i technicznych środkach ich ochrony;</a:t>
            </a:r>
          </a:p>
          <a:p>
            <a:r>
              <a:rPr lang="pl-PL" dirty="0" smtClean="0"/>
              <a:t>mających </a:t>
            </a:r>
            <a:r>
              <a:rPr lang="pl-PL" dirty="0"/>
              <a:t>znaczenie interoperacyjnościach treści cyfrowych ze sprzętem komputerowym </a:t>
            </a:r>
            <a:r>
              <a:rPr lang="pl-PL" dirty="0" smtClean="0"/>
              <a:t/>
            </a:r>
            <a:br>
              <a:rPr lang="pl-PL" dirty="0" smtClean="0"/>
            </a:br>
            <a:r>
              <a:rPr lang="pl-PL" dirty="0" smtClean="0"/>
              <a:t>i </a:t>
            </a:r>
            <a:r>
              <a:rPr lang="pl-PL" dirty="0"/>
              <a:t>oprogramowaniem, o </a:t>
            </a:r>
            <a:r>
              <a:rPr lang="pl-PL" dirty="0" err="1"/>
              <a:t>kt</a:t>
            </a:r>
            <a:r>
              <a:rPr lang="es-ES_tradnl" dirty="0"/>
              <a:t>ó</a:t>
            </a:r>
            <a:r>
              <a:rPr lang="pl-PL" dirty="0" err="1"/>
              <a:t>rych</a:t>
            </a:r>
            <a:r>
              <a:rPr lang="pl-PL" dirty="0"/>
              <a:t> przedsiębiorca wie lub powinien wiedzieć;</a:t>
            </a:r>
          </a:p>
          <a:p>
            <a:pPr algn="just"/>
            <a:r>
              <a:rPr lang="pl-PL" dirty="0" smtClean="0"/>
              <a:t>możliwości </a:t>
            </a:r>
            <a:r>
              <a:rPr lang="pl-PL" dirty="0"/>
              <a:t>skorzystania z pozasądowych </a:t>
            </a:r>
            <a:r>
              <a:rPr lang="pl-PL" dirty="0" err="1"/>
              <a:t>sposob</a:t>
            </a:r>
            <a:r>
              <a:rPr lang="es-ES_tradnl" dirty="0"/>
              <a:t>ó</a:t>
            </a:r>
            <a:r>
              <a:rPr lang="pl-PL" dirty="0"/>
              <a:t>w rozpatrywania reklamacji i dochodzenia roszczeń oraz zasadach dostępu do tych procedur.</a:t>
            </a:r>
          </a:p>
        </p:txBody>
      </p:sp>
    </p:spTree>
    <p:extLst>
      <p:ext uri="{BB962C8B-B14F-4D97-AF65-F5344CB8AC3E}">
        <p14:creationId xmlns:p14="http://schemas.microsoft.com/office/powerpoint/2010/main" val="15146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1288" y="855561"/>
            <a:ext cx="10571998" cy="970450"/>
          </a:xfrm>
        </p:spPr>
        <p:txBody>
          <a:bodyPr>
            <a:normAutofit/>
          </a:bodyPr>
          <a:lstStyle/>
          <a:p>
            <a:pPr>
              <a:spcAft>
                <a:spcPts val="0"/>
              </a:spcAft>
            </a:pPr>
            <a:r>
              <a:rPr lang="pl-PL" dirty="0">
                <a:solidFill>
                  <a:srgbClr val="000000"/>
                </a:solidFill>
                <a:ea typeface="Arial Unicode MS" panose="020B0604020202020204" pitchFamily="34" charset="-128"/>
                <a:cs typeface="Arial Unicode MS" panose="020B0604020202020204" pitchFamily="34" charset="-128"/>
              </a:rPr>
              <a:t>Prawo do odstąpienia od </a:t>
            </a:r>
            <a:r>
              <a:rPr lang="pl-PL" dirty="0" smtClean="0">
                <a:solidFill>
                  <a:srgbClr val="000000"/>
                </a:solidFill>
                <a:ea typeface="Arial Unicode MS" panose="020B0604020202020204" pitchFamily="34" charset="-128"/>
                <a:cs typeface="Arial Unicode MS" panose="020B0604020202020204" pitchFamily="34" charset="-128"/>
              </a:rPr>
              <a:t>umowy</a:t>
            </a:r>
            <a:endParaRPr lang="pl-PL" dirty="0"/>
          </a:p>
        </p:txBody>
      </p:sp>
      <p:sp>
        <p:nvSpPr>
          <p:cNvPr id="3" name="Symbol zastępczy zawartości 2"/>
          <p:cNvSpPr>
            <a:spLocks noGrp="1"/>
          </p:cNvSpPr>
          <p:nvPr>
            <p:ph idx="1"/>
          </p:nvPr>
        </p:nvSpPr>
        <p:spPr/>
        <p:txBody>
          <a:bodyPr/>
          <a:lstStyle/>
          <a:p>
            <a:pPr algn="just"/>
            <a:r>
              <a:rPr lang="pl-PL" dirty="0"/>
              <a:t>Konsument, </a:t>
            </a:r>
            <a:r>
              <a:rPr lang="pl-PL" dirty="0" err="1"/>
              <a:t>kt</a:t>
            </a:r>
            <a:r>
              <a:rPr lang="es-ES_tradnl" dirty="0"/>
              <a:t>ó</a:t>
            </a:r>
            <a:r>
              <a:rPr lang="pl-PL" dirty="0" err="1"/>
              <a:t>ry</a:t>
            </a:r>
            <a:r>
              <a:rPr lang="pl-PL" dirty="0"/>
              <a:t> zawarł umowę na odległość lub umowę poza lokalem przedsiębiorstwa, ma prawo odstąpić od niej bez podawania przyczyny w terminie </a:t>
            </a:r>
            <a:r>
              <a:rPr lang="pl-PL" u="sng" dirty="0"/>
              <a:t>14 dni. </a:t>
            </a:r>
          </a:p>
          <a:p>
            <a:pPr algn="just"/>
            <a:r>
              <a:rPr lang="pl-PL" dirty="0"/>
              <a:t>Jest to tzw. prawo do namysłu, umożliwiające kupującemu zapoznanie się z towarem </a:t>
            </a:r>
            <a:r>
              <a:rPr lang="pl-PL" dirty="0" smtClean="0"/>
              <a:t>i </a:t>
            </a:r>
            <a:r>
              <a:rPr lang="pl-PL" dirty="0"/>
              <a:t>rozważenie racjonalności zakupu. To uprawnienie nie przysługuje w przypadku zakup</a:t>
            </a:r>
            <a:r>
              <a:rPr lang="es-ES_tradnl" dirty="0"/>
              <a:t>ó</a:t>
            </a:r>
            <a:r>
              <a:rPr lang="pl-PL" dirty="0"/>
              <a:t>w </a:t>
            </a:r>
            <a:r>
              <a:rPr lang="pl-PL" dirty="0" err="1"/>
              <a:t>w</a:t>
            </a:r>
            <a:r>
              <a:rPr lang="pl-PL" dirty="0"/>
              <a:t> sklepach tradycyjnych.</a:t>
            </a:r>
          </a:p>
          <a:p>
            <a:endParaRPr lang="pl-PL" dirty="0"/>
          </a:p>
        </p:txBody>
      </p:sp>
    </p:spTree>
    <p:extLst>
      <p:ext uri="{BB962C8B-B14F-4D97-AF65-F5344CB8AC3E}">
        <p14:creationId xmlns:p14="http://schemas.microsoft.com/office/powerpoint/2010/main" val="3099170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sz="3200" dirty="0">
                <a:cs typeface="Arial" panose="020B0604020202020204" pitchFamily="34" charset="0"/>
              </a:rPr>
              <a:t>WZÓR FORMULARZA ODSTĄPIENIA OD UMOWY</a:t>
            </a:r>
            <a:endParaRPr lang="pl-PL" sz="3200" dirty="0">
              <a:cs typeface="Arial" panose="020B0604020202020204" pitchFamily="34" charset="0"/>
            </a:endParaRPr>
          </a:p>
        </p:txBody>
      </p:sp>
      <p:sp>
        <p:nvSpPr>
          <p:cNvPr id="3" name="Symbol zastępczy zawartości 2"/>
          <p:cNvSpPr>
            <a:spLocks noGrp="1"/>
          </p:cNvSpPr>
          <p:nvPr>
            <p:ph idx="1"/>
          </p:nvPr>
        </p:nvSpPr>
        <p:spPr/>
        <p:txBody>
          <a:bodyPr/>
          <a:lstStyle/>
          <a:p>
            <a:pPr marL="0" indent="0">
              <a:buNone/>
            </a:pPr>
            <a:r>
              <a:rPr lang="pl-PL" dirty="0">
                <a:solidFill>
                  <a:srgbClr val="FF0000"/>
                </a:solidFill>
              </a:rPr>
              <a:t>Uwaga: </a:t>
            </a:r>
            <a:r>
              <a:rPr lang="pl-PL" dirty="0"/>
              <a:t>Formularz ten należy wypełnić i odesłać tylko w przypadku chęci odstąpienia od umowy!</a:t>
            </a:r>
          </a:p>
          <a:p>
            <a:pPr marL="0" indent="0">
              <a:buNone/>
            </a:pPr>
            <a:endParaRPr lang="pl-PL" dirty="0"/>
          </a:p>
          <a:p>
            <a:r>
              <a:rPr lang="pl-PL" dirty="0" smtClean="0"/>
              <a:t>Adresat </a:t>
            </a:r>
            <a:r>
              <a:rPr lang="pl-PL" dirty="0"/>
              <a:t>[w tym miejscu przedsiębiorca powinien wpisać nazwę przedsiębiorcy, pełny adres pocztowy oraz, o ile są dostępne, numer faksu i adres e-mail]</a:t>
            </a:r>
          </a:p>
          <a:p>
            <a:endParaRPr lang="pl-PL" dirty="0"/>
          </a:p>
        </p:txBody>
      </p:sp>
    </p:spTree>
    <p:extLst>
      <p:ext uri="{BB962C8B-B14F-4D97-AF65-F5344CB8AC3E}">
        <p14:creationId xmlns:p14="http://schemas.microsoft.com/office/powerpoint/2010/main" val="3188608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t>Elementy formularza odstąpienia od umowy: </a:t>
            </a:r>
          </a:p>
        </p:txBody>
      </p:sp>
      <p:sp>
        <p:nvSpPr>
          <p:cNvPr id="3" name="Symbol zastępczy zawartości 2"/>
          <p:cNvSpPr>
            <a:spLocks noGrp="1"/>
          </p:cNvSpPr>
          <p:nvPr>
            <p:ph idx="1"/>
          </p:nvPr>
        </p:nvSpPr>
        <p:spPr>
          <a:xfrm>
            <a:off x="1295402" y="2497539"/>
            <a:ext cx="9601196" cy="3548419"/>
          </a:xfrm>
        </p:spPr>
        <p:txBody>
          <a:bodyPr>
            <a:normAutofit fontScale="92500" lnSpcReduction="20000"/>
          </a:bodyPr>
          <a:lstStyle/>
          <a:p>
            <a:r>
              <a:rPr lang="en-US" dirty="0" err="1" smtClean="0"/>
              <a:t>Ja</a:t>
            </a:r>
            <a:r>
              <a:rPr lang="en-US" dirty="0" smtClean="0"/>
              <a:t>/My</a:t>
            </a:r>
            <a:r>
              <a:rPr lang="en-US" dirty="0"/>
              <a:t>(*) </a:t>
            </a:r>
            <a:r>
              <a:rPr lang="en-US" dirty="0" err="1"/>
              <a:t>niniejszym</a:t>
            </a:r>
            <a:r>
              <a:rPr lang="en-US" dirty="0"/>
              <a:t> </a:t>
            </a:r>
            <a:r>
              <a:rPr lang="en-US" dirty="0" err="1"/>
              <a:t>informuję</a:t>
            </a:r>
            <a:r>
              <a:rPr lang="en-US" dirty="0"/>
              <a:t>/</a:t>
            </a:r>
            <a:r>
              <a:rPr lang="en-US" dirty="0" err="1"/>
              <a:t>informujemy</a:t>
            </a:r>
            <a:r>
              <a:rPr lang="en-US" dirty="0"/>
              <a:t>(*) o </a:t>
            </a:r>
            <a:r>
              <a:rPr lang="en-US" dirty="0" err="1"/>
              <a:t>moim</a:t>
            </a:r>
            <a:r>
              <a:rPr lang="en-US" dirty="0"/>
              <a:t>/</a:t>
            </a:r>
            <a:r>
              <a:rPr lang="en-US" dirty="0" err="1"/>
              <a:t>naszym</a:t>
            </a:r>
            <a:r>
              <a:rPr lang="en-US" dirty="0"/>
              <a:t> </a:t>
            </a:r>
            <a:r>
              <a:rPr lang="en-US" dirty="0" err="1"/>
              <a:t>odstąpieniu</a:t>
            </a:r>
            <a:r>
              <a:rPr lang="en-US" dirty="0"/>
              <a:t> od </a:t>
            </a:r>
            <a:r>
              <a:rPr lang="en-US" dirty="0" err="1"/>
              <a:t>umowy</a:t>
            </a:r>
            <a:r>
              <a:rPr lang="en-US" dirty="0"/>
              <a:t> </a:t>
            </a:r>
            <a:r>
              <a:rPr lang="en-US" dirty="0" err="1"/>
              <a:t>sprzedaży</a:t>
            </a:r>
            <a:r>
              <a:rPr lang="en-US" dirty="0"/>
              <a:t> </a:t>
            </a:r>
            <a:r>
              <a:rPr lang="pl-PL" dirty="0"/>
              <a:t>następujących rzeczy(*) umowy dostawy następujących rzeczy(*) umowy o dzieło polegającej na wykonaniu następujących rzeczy(*)/o świadczenie następującej </a:t>
            </a:r>
            <a:r>
              <a:rPr lang="pl-PL" dirty="0" err="1"/>
              <a:t>usł</a:t>
            </a:r>
            <a:r>
              <a:rPr lang="fr-FR" dirty="0"/>
              <a:t>ugi</a:t>
            </a:r>
            <a:r>
              <a:rPr lang="fr-FR" dirty="0" smtClean="0"/>
              <a:t>(*)</a:t>
            </a:r>
            <a:endParaRPr lang="pl-PL" dirty="0"/>
          </a:p>
          <a:p>
            <a:r>
              <a:rPr lang="pl-PL" dirty="0" smtClean="0"/>
              <a:t>Data </a:t>
            </a:r>
            <a:r>
              <a:rPr lang="pl-PL" dirty="0"/>
              <a:t>zawarcia umowy(*)/odbioru(*)</a:t>
            </a:r>
          </a:p>
          <a:p>
            <a:r>
              <a:rPr lang="pl-PL" dirty="0" smtClean="0"/>
              <a:t>Imię </a:t>
            </a:r>
            <a:r>
              <a:rPr lang="pl-PL" dirty="0"/>
              <a:t>i nazwisko konsumenta(-</a:t>
            </a:r>
            <a:r>
              <a:rPr lang="es-ES_tradnl" dirty="0"/>
              <a:t>ó</a:t>
            </a:r>
            <a:r>
              <a:rPr lang="pl-PL" dirty="0"/>
              <a:t>w)</a:t>
            </a:r>
          </a:p>
          <a:p>
            <a:r>
              <a:rPr lang="pl-PL" dirty="0" smtClean="0"/>
              <a:t> </a:t>
            </a:r>
            <a:r>
              <a:rPr lang="de-DE" dirty="0" err="1"/>
              <a:t>Adres</a:t>
            </a:r>
            <a:r>
              <a:rPr lang="de-DE" dirty="0"/>
              <a:t> </a:t>
            </a:r>
            <a:r>
              <a:rPr lang="de-DE" dirty="0" err="1"/>
              <a:t>konsumenta</a:t>
            </a:r>
            <a:r>
              <a:rPr lang="de-DE" dirty="0"/>
              <a:t>(-</a:t>
            </a:r>
            <a:r>
              <a:rPr lang="es-ES_tradnl" dirty="0"/>
              <a:t>ó</a:t>
            </a:r>
            <a:r>
              <a:rPr lang="pl-PL" dirty="0"/>
              <a:t>w)</a:t>
            </a:r>
          </a:p>
          <a:p>
            <a:r>
              <a:rPr lang="pl-PL" dirty="0" smtClean="0"/>
              <a:t> </a:t>
            </a:r>
            <a:r>
              <a:rPr lang="pl-PL" dirty="0"/>
              <a:t>Podpis konsumenta(-</a:t>
            </a:r>
            <a:r>
              <a:rPr lang="es-ES_tradnl" dirty="0"/>
              <a:t>ó</a:t>
            </a:r>
            <a:r>
              <a:rPr lang="pl-PL" dirty="0"/>
              <a:t>w) (tylko jeżeli formularz jest przesyłany w wersji papierowej)</a:t>
            </a:r>
          </a:p>
          <a:p>
            <a:r>
              <a:rPr lang="nl-NL" dirty="0" smtClean="0"/>
              <a:t>Data</a:t>
            </a:r>
            <a:endParaRPr lang="pl-PL" dirty="0"/>
          </a:p>
        </p:txBody>
      </p:sp>
    </p:spTree>
    <p:extLst>
      <p:ext uri="{BB962C8B-B14F-4D97-AF65-F5344CB8AC3E}">
        <p14:creationId xmlns:p14="http://schemas.microsoft.com/office/powerpoint/2010/main" val="750769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ficeArt object"/>
          <p:cNvPicPr>
            <a:picLocks noGrp="1"/>
          </p:cNvPicPr>
          <p:nvPr>
            <p:ph idx="1"/>
          </p:nvPr>
        </p:nvPicPr>
        <p:blipFill>
          <a:blip r:embed="rId2">
            <a:extLst/>
          </a:blip>
          <a:stretch>
            <a:fillRect/>
          </a:stretch>
        </p:blipFill>
        <p:spPr>
          <a:xfrm>
            <a:off x="1" y="0"/>
            <a:ext cx="12192000" cy="6782540"/>
          </a:xfrm>
          <a:prstGeom prst="rect">
            <a:avLst/>
          </a:prstGeom>
          <a:ln w="12700" cap="flat">
            <a:noFill/>
            <a:miter lim="400000"/>
          </a:ln>
          <a:effectLst/>
        </p:spPr>
      </p:pic>
    </p:spTree>
    <p:extLst>
      <p:ext uri="{BB962C8B-B14F-4D97-AF65-F5344CB8AC3E}">
        <p14:creationId xmlns:p14="http://schemas.microsoft.com/office/powerpoint/2010/main" val="666748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prstGeom prst="rect">
            <a:avLst/>
          </a:prstGeom>
        </p:spPr>
        <p:txBody>
          <a:bodyPr>
            <a:normAutofit/>
          </a:bodyPr>
          <a:lstStyle>
            <a:lvl1pPr>
              <a:defRPr sz="3600"/>
            </a:lvl1pPr>
          </a:lstStyle>
          <a:p>
            <a:r>
              <a:t>Rola konsumenta w życiu Gospodarczym? </a:t>
            </a:r>
          </a:p>
        </p:txBody>
      </p:sp>
      <p:sp>
        <p:nvSpPr>
          <p:cNvPr id="198" name="Shape 198"/>
          <p:cNvSpPr>
            <a:spLocks noGrp="1"/>
          </p:cNvSpPr>
          <p:nvPr>
            <p:ph idx="1"/>
          </p:nvPr>
        </p:nvSpPr>
        <p:spPr>
          <a:prstGeom prst="rect">
            <a:avLst/>
          </a:prstGeom>
        </p:spPr>
        <p:txBody>
          <a:bodyPr/>
          <a:lstStyle/>
          <a:p>
            <a:r>
              <a:rPr dirty="0" err="1"/>
              <a:t>Konsument</a:t>
            </a:r>
            <a:r>
              <a:rPr dirty="0"/>
              <a:t> -  </a:t>
            </a:r>
            <a:r>
              <a:rPr dirty="0" err="1"/>
              <a:t>kto</a:t>
            </a:r>
            <a:r>
              <a:rPr dirty="0"/>
              <a:t> to </a:t>
            </a:r>
            <a:r>
              <a:rPr dirty="0" err="1"/>
              <a:t>taki</a:t>
            </a:r>
            <a:r>
              <a:rPr dirty="0"/>
              <a:t>? </a:t>
            </a:r>
          </a:p>
          <a:p>
            <a:pPr marL="0" indent="0" algn="just">
              <a:buSzTx/>
              <a:buNone/>
            </a:pPr>
            <a:r>
              <a:rPr dirty="0" err="1"/>
              <a:t>Za</a:t>
            </a:r>
            <a:r>
              <a:rPr dirty="0"/>
              <a:t> </a:t>
            </a:r>
            <a:r>
              <a:rPr dirty="0" err="1"/>
              <a:t>konsumenta</a:t>
            </a:r>
            <a:r>
              <a:rPr dirty="0"/>
              <a:t> </a:t>
            </a:r>
            <a:r>
              <a:rPr dirty="0" err="1"/>
              <a:t>uważa</a:t>
            </a:r>
            <a:r>
              <a:rPr dirty="0"/>
              <a:t> </a:t>
            </a:r>
            <a:r>
              <a:rPr dirty="0" err="1"/>
              <a:t>się</a:t>
            </a:r>
            <a:r>
              <a:rPr dirty="0"/>
              <a:t> </a:t>
            </a:r>
            <a:r>
              <a:rPr dirty="0" err="1">
                <a:solidFill>
                  <a:srgbClr val="FF0000"/>
                </a:solidFill>
              </a:rPr>
              <a:t>osobę</a:t>
            </a:r>
            <a:r>
              <a:rPr dirty="0">
                <a:solidFill>
                  <a:srgbClr val="FF0000"/>
                </a:solidFill>
              </a:rPr>
              <a:t> </a:t>
            </a:r>
            <a:r>
              <a:rPr dirty="0" err="1">
                <a:solidFill>
                  <a:srgbClr val="FF0000"/>
                </a:solidFill>
              </a:rPr>
              <a:t>fizyczną</a:t>
            </a:r>
            <a:r>
              <a:rPr dirty="0">
                <a:solidFill>
                  <a:srgbClr val="FF0000"/>
                </a:solidFill>
              </a:rPr>
              <a:t> </a:t>
            </a:r>
            <a:r>
              <a:rPr u="sng" dirty="0" err="1"/>
              <a:t>dokonującą</a:t>
            </a:r>
            <a:r>
              <a:rPr u="sng" dirty="0"/>
              <a:t> z </a:t>
            </a:r>
            <a:r>
              <a:rPr u="sng" dirty="0" err="1"/>
              <a:t>przedsiębiorcą</a:t>
            </a:r>
            <a:r>
              <a:rPr u="sng" dirty="0"/>
              <a:t> </a:t>
            </a:r>
            <a:r>
              <a:rPr u="sng" dirty="0" err="1"/>
              <a:t>czynności</a:t>
            </a:r>
            <a:r>
              <a:rPr u="sng" dirty="0"/>
              <a:t> </a:t>
            </a:r>
            <a:r>
              <a:rPr u="sng" dirty="0" err="1"/>
              <a:t>prawnej</a:t>
            </a:r>
            <a:r>
              <a:rPr u="sng" dirty="0"/>
              <a:t> </a:t>
            </a:r>
            <a:r>
              <a:rPr dirty="0" err="1"/>
              <a:t>niezwiązanej</a:t>
            </a:r>
            <a:r>
              <a:rPr dirty="0"/>
              <a:t> </a:t>
            </a:r>
            <a:r>
              <a:rPr dirty="0" err="1"/>
              <a:t>bezpośrednio</a:t>
            </a:r>
            <a:r>
              <a:rPr dirty="0"/>
              <a:t> z </a:t>
            </a:r>
            <a:r>
              <a:rPr dirty="0" err="1"/>
              <a:t>jej</a:t>
            </a:r>
            <a:r>
              <a:rPr dirty="0"/>
              <a:t> </a:t>
            </a:r>
            <a:r>
              <a:rPr dirty="0" err="1"/>
              <a:t>działalnością</a:t>
            </a:r>
            <a:r>
              <a:rPr dirty="0"/>
              <a:t> </a:t>
            </a:r>
            <a:r>
              <a:rPr dirty="0" err="1"/>
              <a:t>gospodarczą</a:t>
            </a:r>
            <a:r>
              <a:rPr dirty="0"/>
              <a:t> </a:t>
            </a:r>
            <a:r>
              <a:rPr dirty="0" err="1"/>
              <a:t>lub</a:t>
            </a:r>
            <a:r>
              <a:rPr dirty="0"/>
              <a:t> </a:t>
            </a:r>
            <a:r>
              <a:rPr dirty="0" err="1"/>
              <a:t>zawodową</a:t>
            </a:r>
            <a:r>
              <a:rPr dirty="0"/>
              <a:t> (art. 22 </a:t>
            </a:r>
            <a:r>
              <a:rPr sz="1400" dirty="0"/>
              <a:t>1 </a:t>
            </a:r>
            <a:r>
              <a:rPr dirty="0"/>
              <a:t>KC)</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officeArt object"/>
          <p:cNvPicPr>
            <a:picLocks noGrp="1"/>
          </p:cNvPicPr>
          <p:nvPr>
            <p:ph idx="1"/>
          </p:nvPr>
        </p:nvPicPr>
        <p:blipFill>
          <a:blip r:embed="rId2">
            <a:extLst/>
          </a:blip>
          <a:stretch>
            <a:fillRect/>
          </a:stretch>
        </p:blipFill>
        <p:spPr>
          <a:xfrm>
            <a:off x="0" y="0"/>
            <a:ext cx="12192000" cy="6858000"/>
          </a:xfrm>
          <a:prstGeom prst="rect">
            <a:avLst/>
          </a:prstGeom>
          <a:ln w="12700" cap="flat">
            <a:noFill/>
            <a:miter lim="400000"/>
          </a:ln>
          <a:effectLst/>
        </p:spPr>
      </p:pic>
    </p:spTree>
    <p:extLst>
      <p:ext uri="{BB962C8B-B14F-4D97-AF65-F5344CB8AC3E}">
        <p14:creationId xmlns:p14="http://schemas.microsoft.com/office/powerpoint/2010/main" val="3263111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a:t>Uwaga: </a:t>
            </a:r>
          </a:p>
        </p:txBody>
      </p:sp>
      <p:sp>
        <p:nvSpPr>
          <p:cNvPr id="3" name="Symbol zastępczy zawartości 2"/>
          <p:cNvSpPr>
            <a:spLocks noGrp="1"/>
          </p:cNvSpPr>
          <p:nvPr>
            <p:ph idx="1"/>
          </p:nvPr>
        </p:nvSpPr>
        <p:spPr/>
        <p:txBody>
          <a:bodyPr>
            <a:normAutofit/>
          </a:bodyPr>
          <a:lstStyle/>
          <a:p>
            <a:pPr algn="just"/>
            <a:r>
              <a:rPr lang="pl-PL" dirty="0" smtClean="0"/>
              <a:t>Jeżeli </a:t>
            </a:r>
            <a:r>
              <a:rPr lang="pl-PL" dirty="0"/>
              <a:t>konsument nie został poinformowany o prawie do odstąpienia od umowy, może skorzystać z tego uprawnienia w ciągu kolejnych 12 miesięcy. Jeżeli jednak w tym okresie sprzedający przekaże mu taką informację</a:t>
            </a:r>
            <a:r>
              <a:rPr lang="en-US" dirty="0"/>
              <a:t>, to </a:t>
            </a:r>
            <a:r>
              <a:rPr lang="en-US" dirty="0" err="1"/>
              <a:t>termin</a:t>
            </a:r>
            <a:r>
              <a:rPr lang="en-US" dirty="0"/>
              <a:t> up</a:t>
            </a:r>
            <a:r>
              <a:rPr lang="pl-PL" dirty="0" err="1"/>
              <a:t>ływa</a:t>
            </a:r>
            <a:r>
              <a:rPr lang="pl-PL" dirty="0"/>
              <a:t> po 14 dniach od momentu jej otrzymania</a:t>
            </a:r>
            <a:r>
              <a:rPr lang="pl-PL" dirty="0" smtClean="0"/>
              <a:t>.</a:t>
            </a:r>
          </a:p>
          <a:p>
            <a:pPr algn="just"/>
            <a:r>
              <a:rPr lang="pl-PL" dirty="0" smtClean="0"/>
              <a:t>Do zachowania terminu wystarczy wysłanie oświadczenia przed jego upływem. Nie ma znaczenia to, że sprzedawca otrzyma je po upływie terminu.</a:t>
            </a:r>
          </a:p>
          <a:p>
            <a:pPr marL="0" indent="0">
              <a:buNone/>
            </a:pPr>
            <a:endParaRPr lang="pl-PL" dirty="0"/>
          </a:p>
        </p:txBody>
      </p:sp>
    </p:spTree>
    <p:extLst>
      <p:ext uri="{BB962C8B-B14F-4D97-AF65-F5344CB8AC3E}">
        <p14:creationId xmlns:p14="http://schemas.microsoft.com/office/powerpoint/2010/main" val="380868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dirty="0"/>
              <a:t>Obowiązki przedsiębiorcy w przypadku odstąpienia od umowy</a:t>
            </a:r>
            <a:r>
              <a:rPr lang="pl-PL" sz="2400" dirty="0" smtClean="0"/>
              <a:t>:</a:t>
            </a:r>
            <a:endParaRPr lang="pl-PL" sz="2800" dirty="0"/>
          </a:p>
        </p:txBody>
      </p:sp>
      <p:sp>
        <p:nvSpPr>
          <p:cNvPr id="3" name="Symbol zastępczy zawartości 2"/>
          <p:cNvSpPr>
            <a:spLocks noGrp="1"/>
          </p:cNvSpPr>
          <p:nvPr>
            <p:ph idx="1"/>
          </p:nvPr>
        </p:nvSpPr>
        <p:spPr/>
        <p:txBody>
          <a:bodyPr>
            <a:normAutofit fontScale="92500" lnSpcReduction="20000"/>
          </a:bodyPr>
          <a:lstStyle/>
          <a:p>
            <a:pPr algn="just"/>
            <a:r>
              <a:rPr lang="pl-PL" dirty="0" smtClean="0"/>
              <a:t>Sprzedawca </a:t>
            </a:r>
            <a:r>
              <a:rPr lang="pl-PL" dirty="0"/>
              <a:t>musi niezwłocznie – nie później niż w terminie 14 dni od dnia otrzymania oświadczenia – </a:t>
            </a:r>
            <a:r>
              <a:rPr lang="pl-PL" dirty="0" err="1"/>
              <a:t>zwr</a:t>
            </a:r>
            <a:r>
              <a:rPr lang="es-ES_tradnl" dirty="0"/>
              <a:t>ó</a:t>
            </a:r>
            <a:r>
              <a:rPr lang="pl-PL" dirty="0" err="1"/>
              <a:t>cić</a:t>
            </a:r>
            <a:r>
              <a:rPr lang="pl-PL" dirty="0"/>
              <a:t> konsumentowi wszystkie dokonane przez niego </a:t>
            </a:r>
            <a:r>
              <a:rPr lang="pl-PL" dirty="0" err="1"/>
              <a:t>płatności,w</a:t>
            </a:r>
            <a:r>
              <a:rPr lang="pl-PL" dirty="0"/>
              <a:t> tym koszty dostarczenia towaru. Pieniądze powinny zostać </a:t>
            </a:r>
            <a:r>
              <a:rPr lang="pl-PL" dirty="0" err="1"/>
              <a:t>zwr</a:t>
            </a:r>
            <a:r>
              <a:rPr lang="es-ES_tradnl" dirty="0"/>
              <a:t>ó</a:t>
            </a:r>
            <a:r>
              <a:rPr lang="pl-PL" dirty="0" err="1"/>
              <a:t>cone</a:t>
            </a:r>
            <a:r>
              <a:rPr lang="pl-PL" dirty="0"/>
              <a:t> w taki sam </a:t>
            </a:r>
            <a:r>
              <a:rPr lang="pl-PL" dirty="0" err="1"/>
              <a:t>spos</a:t>
            </a:r>
            <a:r>
              <a:rPr lang="es-ES_tradnl" dirty="0"/>
              <a:t>ó</a:t>
            </a:r>
            <a:r>
              <a:rPr lang="pl-PL" dirty="0"/>
              <a:t>b, jakiego wcześniej użył kupujący, chyba że wyraził on zgodę na inną </a:t>
            </a:r>
            <a:r>
              <a:rPr lang="en-US" dirty="0"/>
              <a:t>form</a:t>
            </a:r>
            <a:r>
              <a:rPr lang="pl-PL" dirty="0"/>
              <a:t>ę zwrotu wpłaconych </a:t>
            </a:r>
            <a:r>
              <a:rPr lang="pl-PL" dirty="0" err="1"/>
              <a:t>środk</a:t>
            </a:r>
            <a:r>
              <a:rPr lang="es-ES_tradnl" dirty="0"/>
              <a:t>ó</a:t>
            </a:r>
            <a:r>
              <a:rPr lang="pl-PL" dirty="0"/>
              <a:t>w (o ile nie łączy się to dla niego z dodatkową odpłatnością).</a:t>
            </a:r>
          </a:p>
          <a:p>
            <a:pPr algn="just"/>
            <a:r>
              <a:rPr lang="pl-PL" dirty="0" err="1"/>
              <a:t>Opr</a:t>
            </a:r>
            <a:r>
              <a:rPr lang="es-ES_tradnl" dirty="0"/>
              <a:t>ó</a:t>
            </a:r>
            <a:r>
              <a:rPr lang="pl-PL" dirty="0" err="1"/>
              <a:t>cz</a:t>
            </a:r>
            <a:r>
              <a:rPr lang="pl-PL" dirty="0"/>
              <a:t> r</a:t>
            </a:r>
            <a:r>
              <a:rPr lang="es-ES_tradnl" dirty="0"/>
              <a:t>ó</a:t>
            </a:r>
            <a:r>
              <a:rPr lang="pl-PL" dirty="0" err="1"/>
              <a:t>wnowartości</a:t>
            </a:r>
            <a:r>
              <a:rPr lang="pl-PL" dirty="0"/>
              <a:t> ceny towaru sprzedawca powinien </a:t>
            </a:r>
            <a:r>
              <a:rPr lang="pl-PL" dirty="0" err="1"/>
              <a:t>zwr</a:t>
            </a:r>
            <a:r>
              <a:rPr lang="es-ES_tradnl" dirty="0"/>
              <a:t>ó</a:t>
            </a:r>
            <a:r>
              <a:rPr lang="pl-PL" dirty="0" err="1"/>
              <a:t>cić</a:t>
            </a:r>
            <a:r>
              <a:rPr lang="pl-PL" dirty="0"/>
              <a:t> konsumentowi koszty doręczenia mu </a:t>
            </a:r>
            <a:r>
              <a:rPr lang="pl-PL" dirty="0" err="1"/>
              <a:t>zam</a:t>
            </a:r>
            <a:r>
              <a:rPr lang="es-ES_tradnl" dirty="0"/>
              <a:t>ó</a:t>
            </a:r>
            <a:r>
              <a:rPr lang="pl-PL" dirty="0" err="1"/>
              <a:t>wionego</a:t>
            </a:r>
            <a:r>
              <a:rPr lang="pl-PL" dirty="0"/>
              <a:t> towaru – do wysokości odpowiadającej najtańszej opcji przesyłki dostępnej w danej ofercie. Jeżeli klient wybierze droższy środek transportu, nie otrzyma zwrotu różnicy między wartością wybranej dostawy a najtańszym sposobem transportu.</a:t>
            </a:r>
          </a:p>
          <a:p>
            <a:endParaRPr lang="pl-PL" dirty="0"/>
          </a:p>
        </p:txBody>
      </p:sp>
    </p:spTree>
    <p:extLst>
      <p:ext uri="{BB962C8B-B14F-4D97-AF65-F5344CB8AC3E}">
        <p14:creationId xmlns:p14="http://schemas.microsoft.com/office/powerpoint/2010/main" val="422437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lnSpcReduction="10000"/>
          </a:bodyPr>
          <a:lstStyle/>
          <a:p>
            <a:pPr algn="just"/>
            <a:r>
              <a:rPr lang="pl-PL" dirty="0" err="1">
                <a:solidFill>
                  <a:srgbClr val="FF0000"/>
                </a:solidFill>
              </a:rPr>
              <a:t>Szczeg</a:t>
            </a:r>
            <a:r>
              <a:rPr lang="es-ES_tradnl" dirty="0">
                <a:solidFill>
                  <a:srgbClr val="FF0000"/>
                </a:solidFill>
              </a:rPr>
              <a:t>ó</a:t>
            </a:r>
            <a:r>
              <a:rPr lang="pl-PL" dirty="0" err="1">
                <a:solidFill>
                  <a:srgbClr val="FF0000"/>
                </a:solidFill>
              </a:rPr>
              <a:t>lne</a:t>
            </a:r>
            <a:r>
              <a:rPr lang="pl-PL" dirty="0">
                <a:solidFill>
                  <a:srgbClr val="FF0000"/>
                </a:solidFill>
              </a:rPr>
              <a:t> regulacje dotyczące </a:t>
            </a:r>
            <a:r>
              <a:rPr lang="pl-PL" dirty="0"/>
              <a:t>odstąpienia od umowy dotyczą świadczenia usług, dostarczania </a:t>
            </a:r>
            <a:r>
              <a:rPr lang="pl-PL" dirty="0" err="1">
                <a:solidFill>
                  <a:srgbClr val="FF0000"/>
                </a:solidFill>
              </a:rPr>
              <a:t>medi</a:t>
            </a:r>
            <a:r>
              <a:rPr lang="es-ES_tradnl" dirty="0">
                <a:solidFill>
                  <a:srgbClr val="FF0000"/>
                </a:solidFill>
              </a:rPr>
              <a:t>ó</a:t>
            </a:r>
            <a:r>
              <a:rPr lang="pl-PL" dirty="0">
                <a:solidFill>
                  <a:srgbClr val="FF0000"/>
                </a:solidFill>
              </a:rPr>
              <a:t>w i treści cyfrowych</a:t>
            </a:r>
            <a:r>
              <a:rPr lang="pl-PL" dirty="0"/>
              <a:t>. Jest to spowodowane niematerialnym charakterem świadczeń, </a:t>
            </a:r>
            <a:r>
              <a:rPr lang="pl-PL" dirty="0" err="1"/>
              <a:t>kt</a:t>
            </a:r>
            <a:r>
              <a:rPr lang="es-ES_tradnl" dirty="0"/>
              <a:t>ó</a:t>
            </a:r>
            <a:r>
              <a:rPr lang="pl-PL" dirty="0"/>
              <a:t>re mogą być częściowo lub w całości wykonane przed upływem terminu na odstąpienie od umowy. Przedsiębiorca powinien przed rozpoczęciem świadczenia uzyskać wyraźną zgodę konsumenta na rozpoczęcie wykonania umowy przed upływem terminu 14 dni. Niedopełnienie przez sprzedawcę określonych </a:t>
            </a:r>
            <a:r>
              <a:rPr lang="pl-PL" dirty="0" err="1"/>
              <a:t>obowiązk</a:t>
            </a:r>
            <a:r>
              <a:rPr lang="es-ES_tradnl" dirty="0"/>
              <a:t>ó</a:t>
            </a:r>
            <a:r>
              <a:rPr lang="pl-PL" dirty="0"/>
              <a:t>w informacyjnych może przełożyć się na brak konieczności poniesienia przez konsumenta koszt</a:t>
            </a:r>
            <a:r>
              <a:rPr lang="es-ES_tradnl" dirty="0"/>
              <a:t>ó</a:t>
            </a:r>
            <a:r>
              <a:rPr lang="pl-PL" dirty="0"/>
              <a:t>w już spełnionych świadczeń.</a:t>
            </a:r>
          </a:p>
          <a:p>
            <a:endParaRPr lang="pl-PL" dirty="0"/>
          </a:p>
        </p:txBody>
      </p:sp>
    </p:spTree>
    <p:extLst>
      <p:ext uri="{BB962C8B-B14F-4D97-AF65-F5344CB8AC3E}">
        <p14:creationId xmlns:p14="http://schemas.microsoft.com/office/powerpoint/2010/main" val="4179312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dirty="0"/>
              <a:t>Usługi oraz dostarczanie wody, gazu, energii elektrycznej lub cieplnej</a:t>
            </a:r>
            <a:br>
              <a:rPr lang="pl-PL" sz="2400" dirty="0"/>
            </a:br>
            <a:endParaRPr lang="pl-PL" sz="2400" dirty="0"/>
          </a:p>
        </p:txBody>
      </p:sp>
      <p:sp>
        <p:nvSpPr>
          <p:cNvPr id="3" name="Symbol zastępczy zawartości 2"/>
          <p:cNvSpPr>
            <a:spLocks noGrp="1"/>
          </p:cNvSpPr>
          <p:nvPr>
            <p:ph idx="1"/>
          </p:nvPr>
        </p:nvSpPr>
        <p:spPr/>
        <p:txBody>
          <a:bodyPr/>
          <a:lstStyle/>
          <a:p>
            <a:pPr algn="just"/>
            <a:r>
              <a:rPr lang="pl-PL" dirty="0" smtClean="0"/>
              <a:t>W </a:t>
            </a:r>
            <a:r>
              <a:rPr lang="pl-PL" dirty="0"/>
              <a:t>odniesieniu do tych świadczeń konsument powinien oświadczyć przedsiębiorcy na trwałym nośniku, że żąda rozpoczęcia ich spełniania. W przypadku odstąpienia od umowy ma on natomiast obowiązek zapłaty za świadczenie otrzymane do chwili odstąpienia. Kwotę do zapłaty oblicza się proporcjonalnie do zakresu spełnionego świadczenia z uwzględnieniem wynagrodzenia lub ceny umownej. Jeżeli zaś są one nadmierne, podstawę obliczenia należności stanowi wartość rynkowa tego świadczenia</a:t>
            </a:r>
            <a:r>
              <a:rPr lang="pl-PL" dirty="0" smtClean="0"/>
              <a:t>.</a:t>
            </a:r>
            <a:endParaRPr lang="pl-PL" dirty="0"/>
          </a:p>
        </p:txBody>
      </p:sp>
    </p:spTree>
    <p:extLst>
      <p:ext uri="{BB962C8B-B14F-4D97-AF65-F5344CB8AC3E}">
        <p14:creationId xmlns:p14="http://schemas.microsoft.com/office/powerpoint/2010/main" val="2523890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1" y="1228298"/>
            <a:ext cx="9601196" cy="1078174"/>
          </a:xfrm>
        </p:spPr>
        <p:txBody>
          <a:bodyPr>
            <a:normAutofit fontScale="90000"/>
          </a:bodyPr>
          <a:lstStyle/>
          <a:p>
            <a:pPr algn="just"/>
            <a:r>
              <a:rPr lang="pl-PL" sz="2400" dirty="0"/>
              <a:t>Prawo do odstąpienia od umowy zawartej poza lokalem przedsiębiorcy lub na odległość jest w </a:t>
            </a:r>
            <a:r>
              <a:rPr lang="pl-PL" sz="2400" dirty="0" err="1"/>
              <a:t>niekt</a:t>
            </a:r>
            <a:r>
              <a:rPr lang="es-ES_tradnl" sz="2400" dirty="0"/>
              <a:t>ó</a:t>
            </a:r>
            <a:r>
              <a:rPr lang="pl-PL" sz="2400" dirty="0" err="1"/>
              <a:t>rych</a:t>
            </a:r>
            <a:r>
              <a:rPr lang="pl-PL" sz="2400" dirty="0"/>
              <a:t> sytuacjach niedozwolone lub ograniczone. Dotyczy to </a:t>
            </a:r>
            <a:r>
              <a:rPr lang="pl-PL" sz="2400" dirty="0" err="1"/>
              <a:t>um</a:t>
            </a:r>
            <a:r>
              <a:rPr lang="es-ES_tradnl" sz="2400" dirty="0"/>
              <a:t>ó</a:t>
            </a:r>
            <a:r>
              <a:rPr lang="en-US" sz="2400" dirty="0"/>
              <a:t>w:</a:t>
            </a:r>
            <a:r>
              <a:rPr lang="pl-PL" dirty="0"/>
              <a:t/>
            </a:r>
            <a:br>
              <a:rPr lang="pl-PL" dirty="0"/>
            </a:br>
            <a:endParaRPr lang="pl-PL" dirty="0"/>
          </a:p>
        </p:txBody>
      </p:sp>
      <p:sp>
        <p:nvSpPr>
          <p:cNvPr id="3" name="Symbol zastępczy zawartości 2"/>
          <p:cNvSpPr>
            <a:spLocks noGrp="1"/>
          </p:cNvSpPr>
          <p:nvPr>
            <p:ph idx="1"/>
          </p:nvPr>
        </p:nvSpPr>
        <p:spPr/>
        <p:txBody>
          <a:bodyPr>
            <a:normAutofit fontScale="77500" lnSpcReduction="20000"/>
          </a:bodyPr>
          <a:lstStyle/>
          <a:p>
            <a:pPr algn="just"/>
            <a:r>
              <a:rPr lang="pl-PL" dirty="0"/>
              <a:t>o świadczenie </a:t>
            </a:r>
            <a:r>
              <a:rPr lang="pl-PL" dirty="0" err="1"/>
              <a:t>usł</a:t>
            </a:r>
            <a:r>
              <a:rPr lang="da-DK" dirty="0"/>
              <a:t>ug, je</a:t>
            </a:r>
            <a:r>
              <a:rPr lang="pl-PL" dirty="0"/>
              <a:t>żeli przedsiębiorca wykonał w pełni usługę za wyraźną zgodą konsumenta, </a:t>
            </a:r>
            <a:r>
              <a:rPr lang="pl-PL" dirty="0" err="1"/>
              <a:t>kt</a:t>
            </a:r>
            <a:r>
              <a:rPr lang="es-ES_tradnl" dirty="0"/>
              <a:t>ó</a:t>
            </a:r>
            <a:r>
              <a:rPr lang="pl-PL" dirty="0" err="1"/>
              <a:t>ry</a:t>
            </a:r>
            <a:r>
              <a:rPr lang="pl-PL" dirty="0"/>
              <a:t> przed rozpoczęciem świadczenia został poinformowany o tym, że po jego spełnieniu utraci prawo do odstąpienia od umowy – np. korepetycje udzielane przez </a:t>
            </a:r>
            <a:r>
              <a:rPr lang="pl-PL" dirty="0" err="1"/>
              <a:t>internet</a:t>
            </a:r>
            <a:r>
              <a:rPr lang="pl-PL" dirty="0"/>
              <a:t>;</a:t>
            </a:r>
          </a:p>
          <a:p>
            <a:pPr algn="just"/>
            <a:r>
              <a:rPr lang="pl-PL" dirty="0" smtClean="0"/>
              <a:t>w </a:t>
            </a:r>
            <a:r>
              <a:rPr lang="pl-PL" dirty="0" err="1"/>
              <a:t>kt</a:t>
            </a:r>
            <a:r>
              <a:rPr lang="es-ES_tradnl" dirty="0"/>
              <a:t>ó</a:t>
            </a:r>
            <a:r>
              <a:rPr lang="pl-PL" dirty="0" err="1"/>
              <a:t>rych</a:t>
            </a:r>
            <a:r>
              <a:rPr lang="pl-PL" dirty="0"/>
              <a:t> cena lub wynagrodzenie zależą od wahań na rynku finansowym, niezależnych od przedsiębiorcy i mogących wystąpić przed upływem terminu na odstąpienie od umowy – np. sprzedaż walut obcych;</a:t>
            </a:r>
          </a:p>
          <a:p>
            <a:pPr algn="just"/>
            <a:r>
              <a:rPr lang="pl-PL" dirty="0" smtClean="0"/>
              <a:t>w </a:t>
            </a:r>
            <a:r>
              <a:rPr lang="pl-PL" dirty="0" err="1"/>
              <a:t>kt</a:t>
            </a:r>
            <a:r>
              <a:rPr lang="es-ES_tradnl" dirty="0"/>
              <a:t>ó</a:t>
            </a:r>
            <a:r>
              <a:rPr lang="pl-PL" dirty="0" err="1"/>
              <a:t>rych</a:t>
            </a:r>
            <a:r>
              <a:rPr lang="pl-PL" dirty="0"/>
              <a:t> przedmiotem świadczenia jest rzecz nieprefabrykowana, wyprodukowana według specyfikacji konsumenta lub służąca zaspokojeniu jego zindywidualizowanych potrzeb – np. </a:t>
            </a:r>
            <a:r>
              <a:rPr lang="pl-PL" dirty="0" err="1"/>
              <a:t>zam</a:t>
            </a:r>
            <a:r>
              <a:rPr lang="es-ES_tradnl" dirty="0"/>
              <a:t>ó</a:t>
            </a:r>
            <a:r>
              <a:rPr lang="pl-PL" dirty="0" err="1"/>
              <a:t>wienie</a:t>
            </a:r>
            <a:r>
              <a:rPr lang="pl-PL" dirty="0"/>
              <a:t> w e-sklepie koszulki z zaprojektowanym przez siebie nadrukiem;</a:t>
            </a:r>
          </a:p>
          <a:p>
            <a:pPr algn="just"/>
            <a:r>
              <a:rPr lang="pl-PL" dirty="0"/>
              <a:t> </a:t>
            </a:r>
            <a:r>
              <a:rPr lang="pl-PL" dirty="0" smtClean="0"/>
              <a:t>w </a:t>
            </a:r>
            <a:r>
              <a:rPr lang="pl-PL" dirty="0" err="1"/>
              <a:t>kt</a:t>
            </a:r>
            <a:r>
              <a:rPr lang="es-ES_tradnl" dirty="0"/>
              <a:t>ó</a:t>
            </a:r>
            <a:r>
              <a:rPr lang="pl-PL" dirty="0" err="1"/>
              <a:t>rych</a:t>
            </a:r>
            <a:r>
              <a:rPr lang="pl-PL" dirty="0"/>
              <a:t> towar szybko ulega zepsuciu lub ma kr</a:t>
            </a:r>
            <a:r>
              <a:rPr lang="es-ES_tradnl" dirty="0"/>
              <a:t>ó</a:t>
            </a:r>
            <a:r>
              <a:rPr lang="pl-PL" dirty="0" err="1"/>
              <a:t>tki</a:t>
            </a:r>
            <a:r>
              <a:rPr lang="pl-PL" dirty="0"/>
              <a:t> termin przydatności do użycia – np. artykuły spożywcze: owoce, warzywa, nabiał;</a:t>
            </a:r>
          </a:p>
          <a:p>
            <a:pPr algn="just"/>
            <a:endParaRPr lang="pl-PL" dirty="0"/>
          </a:p>
        </p:txBody>
      </p:sp>
    </p:spTree>
    <p:extLst>
      <p:ext uri="{BB962C8B-B14F-4D97-AF65-F5344CB8AC3E}">
        <p14:creationId xmlns:p14="http://schemas.microsoft.com/office/powerpoint/2010/main" val="107612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7500" lnSpcReduction="20000"/>
          </a:bodyPr>
          <a:lstStyle/>
          <a:p>
            <a:pPr algn="just"/>
            <a:r>
              <a:rPr lang="pl-PL" dirty="0"/>
              <a:t> w </a:t>
            </a:r>
            <a:r>
              <a:rPr lang="pl-PL" dirty="0" err="1"/>
              <a:t>kt</a:t>
            </a:r>
            <a:r>
              <a:rPr lang="es-ES_tradnl" dirty="0"/>
              <a:t>ó</a:t>
            </a:r>
            <a:r>
              <a:rPr lang="pl-PL" dirty="0" err="1"/>
              <a:t>rych</a:t>
            </a:r>
            <a:r>
              <a:rPr lang="pl-PL" dirty="0"/>
              <a:t> przedmiotem świadczenia jest rzecz dostarczana w zapieczętowanym opakowaniu, </a:t>
            </a:r>
            <a:r>
              <a:rPr lang="pl-PL" dirty="0" err="1"/>
              <a:t>kt</a:t>
            </a:r>
            <a:r>
              <a:rPr lang="es-ES_tradnl" dirty="0"/>
              <a:t>ó</a:t>
            </a:r>
            <a:r>
              <a:rPr lang="pl-PL" dirty="0"/>
              <a:t>rej po otwarciu nie można </a:t>
            </a:r>
            <a:r>
              <a:rPr lang="pl-PL" dirty="0" err="1"/>
              <a:t>zwr</a:t>
            </a:r>
            <a:r>
              <a:rPr lang="es-ES_tradnl" dirty="0"/>
              <a:t>ó</a:t>
            </a:r>
            <a:r>
              <a:rPr lang="pl-PL" dirty="0" err="1"/>
              <a:t>cić</a:t>
            </a:r>
            <a:r>
              <a:rPr lang="pl-PL" dirty="0"/>
              <a:t> ze względu na ochronę zdrowia lub higienę, jeżeli opakowanie to zostało otwarte po dostarczeniu, np. soczewki kontaktowe;</a:t>
            </a:r>
          </a:p>
          <a:p>
            <a:pPr algn="just"/>
            <a:r>
              <a:rPr lang="pl-PL" dirty="0" smtClean="0"/>
              <a:t>w </a:t>
            </a:r>
            <a:r>
              <a:rPr lang="pl-PL" dirty="0" err="1"/>
              <a:t>kt</a:t>
            </a:r>
            <a:r>
              <a:rPr lang="es-ES_tradnl" dirty="0"/>
              <a:t>ó</a:t>
            </a:r>
            <a:r>
              <a:rPr lang="pl-PL" dirty="0" err="1"/>
              <a:t>rych</a:t>
            </a:r>
            <a:r>
              <a:rPr lang="pl-PL" dirty="0"/>
              <a:t> przedmiotem świadczenia są rzeczy, </a:t>
            </a:r>
            <a:r>
              <a:rPr lang="pl-PL" dirty="0" err="1"/>
              <a:t>kt</a:t>
            </a:r>
            <a:r>
              <a:rPr lang="es-ES_tradnl" dirty="0"/>
              <a:t>ó</a:t>
            </a:r>
            <a:r>
              <a:rPr lang="pl-PL" dirty="0"/>
              <a:t>re po dostarczeniu, ze względu na </a:t>
            </a:r>
            <a:r>
              <a:rPr lang="pl-PL" dirty="0" err="1"/>
              <a:t>sw</a:t>
            </a:r>
            <a:r>
              <a:rPr lang="es-ES_tradnl" dirty="0"/>
              <a:t>ó</a:t>
            </a:r>
            <a:r>
              <a:rPr lang="pl-PL" dirty="0"/>
              <a:t>j charakter, zostają nierozłącznie połączone z innymi rzeczami – np. paliwo wlane do samochodu;</a:t>
            </a:r>
          </a:p>
          <a:p>
            <a:r>
              <a:rPr lang="pl-PL" dirty="0" smtClean="0"/>
              <a:t>w </a:t>
            </a:r>
            <a:r>
              <a:rPr lang="pl-PL" dirty="0" err="1"/>
              <a:t>kt</a:t>
            </a:r>
            <a:r>
              <a:rPr lang="es-ES_tradnl" dirty="0"/>
              <a:t>ó</a:t>
            </a:r>
            <a:r>
              <a:rPr lang="pl-PL" dirty="0" err="1"/>
              <a:t>rych</a:t>
            </a:r>
            <a:r>
              <a:rPr lang="pl-PL" dirty="0"/>
              <a:t> przedmiotem świadczenia są napoje alkoholowe, jeśli ich cena została uzgodniona podczas zawarcia umowy sprzedaży, dostarczenie może nastąpić dopiero po upływie 30 dni, a wartość zależy od wahań na rynku, pozostających poza kontrolą przedsiębiorcy – np. wysokogatunkowe wina kolekcjonerskie lub whisky;</a:t>
            </a:r>
          </a:p>
          <a:p>
            <a:pPr algn="just"/>
            <a:r>
              <a:rPr lang="pl-PL" dirty="0" smtClean="0"/>
              <a:t>w </a:t>
            </a:r>
            <a:r>
              <a:rPr lang="pl-PL" dirty="0" err="1"/>
              <a:t>kt</a:t>
            </a:r>
            <a:r>
              <a:rPr lang="es-ES_tradnl" dirty="0"/>
              <a:t>ó</a:t>
            </a:r>
            <a:r>
              <a:rPr lang="pl-PL" dirty="0" err="1"/>
              <a:t>rych</a:t>
            </a:r>
            <a:r>
              <a:rPr lang="pl-PL" dirty="0"/>
              <a:t> konsument wyraźnie żądał, aby przedsiębiorca przyjechał do niego w celu dokonania pilnej naprawy lub konserwacji – np. dostrojenie odbiornika </a:t>
            </a:r>
            <a:r>
              <a:rPr lang="pl-PL" dirty="0" smtClean="0"/>
              <a:t>telewizyjnego.</a:t>
            </a:r>
            <a:endParaRPr lang="pl-PL" dirty="0"/>
          </a:p>
        </p:txBody>
      </p:sp>
    </p:spTree>
    <p:extLst>
      <p:ext uri="{BB962C8B-B14F-4D97-AF65-F5344CB8AC3E}">
        <p14:creationId xmlns:p14="http://schemas.microsoft.com/office/powerpoint/2010/main" val="263738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Lekcja III.</a:t>
            </a:r>
            <a:endParaRPr lang="pl-PL" dirty="0"/>
          </a:p>
        </p:txBody>
      </p:sp>
      <p:sp>
        <p:nvSpPr>
          <p:cNvPr id="3" name="Podtytuł 2"/>
          <p:cNvSpPr>
            <a:spLocks noGrp="1"/>
          </p:cNvSpPr>
          <p:nvPr>
            <p:ph type="subTitle" idx="1"/>
          </p:nvPr>
        </p:nvSpPr>
        <p:spPr/>
        <p:txBody>
          <a:bodyPr>
            <a:normAutofit/>
          </a:bodyPr>
          <a:lstStyle/>
          <a:p>
            <a:r>
              <a:rPr lang="pl-PL" sz="3600" dirty="0" smtClean="0"/>
              <a:t>TEMAT</a:t>
            </a:r>
            <a:r>
              <a:rPr lang="pl-PL" sz="3600" dirty="0"/>
              <a:t>:  USŁUGI TELEKOMUNIKACYJNE</a:t>
            </a:r>
          </a:p>
        </p:txBody>
      </p:sp>
    </p:spTree>
    <p:extLst>
      <p:ext uri="{BB962C8B-B14F-4D97-AF65-F5344CB8AC3E}">
        <p14:creationId xmlns:p14="http://schemas.microsoft.com/office/powerpoint/2010/main" val="3522191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Usługi telekomunikacyjne:</a:t>
            </a:r>
            <a:br>
              <a:rPr lang="pl-PL" dirty="0"/>
            </a:br>
            <a:endParaRPr lang="pl-PL" dirty="0"/>
          </a:p>
        </p:txBody>
      </p:sp>
      <p:sp>
        <p:nvSpPr>
          <p:cNvPr id="3" name="Symbol zastępczy zawartości 2"/>
          <p:cNvSpPr>
            <a:spLocks noGrp="1"/>
          </p:cNvSpPr>
          <p:nvPr>
            <p:ph idx="1"/>
          </p:nvPr>
        </p:nvSpPr>
        <p:spPr/>
        <p:txBody>
          <a:bodyPr>
            <a:normAutofit fontScale="92500" lnSpcReduction="20000"/>
          </a:bodyPr>
          <a:lstStyle/>
          <a:p>
            <a:pPr marL="0" indent="0">
              <a:buNone/>
            </a:pPr>
            <a:r>
              <a:rPr lang="pl-PL" dirty="0"/>
              <a:t>Świadczenie usług telekomunikacyjnych odbywa się na podstawie umowy o świadczenie usług telekomunikacyjnych</a:t>
            </a:r>
            <a:r>
              <a:rPr lang="pl-PL" dirty="0" smtClean="0"/>
              <a:t>.</a:t>
            </a:r>
          </a:p>
          <a:p>
            <a:pPr algn="just"/>
            <a:r>
              <a:rPr lang="pl-PL" dirty="0" smtClean="0"/>
              <a:t>Umowę </a:t>
            </a:r>
            <a:r>
              <a:rPr lang="en-US" dirty="0" smtClean="0"/>
              <a:t>o </a:t>
            </a:r>
            <a:r>
              <a:rPr lang="pl-PL" dirty="0" smtClean="0"/>
              <a:t>świadczenie usług telekomunikacyjnych zawiera się w formie pisemnej lub elektronicznej za pomocą formularza udostępnionego na stronie internetowej dostawcy usług. </a:t>
            </a:r>
            <a:r>
              <a:rPr lang="pl-PL" dirty="0" err="1" smtClean="0"/>
              <a:t>Wym</a:t>
            </a:r>
            <a:r>
              <a:rPr lang="es-ES_tradnl" dirty="0" smtClean="0"/>
              <a:t>ó</a:t>
            </a:r>
            <a:r>
              <a:rPr lang="pl-PL" dirty="0" smtClean="0"/>
              <a:t>g formy pisemnej lub elektronicznej nie dotyczy umowy o świadczenie usług telekomunikacyjnych zawieranej przez dokonanie czynności faktycznych obejmujących w </a:t>
            </a:r>
            <a:r>
              <a:rPr lang="pl-PL" dirty="0" err="1" smtClean="0"/>
              <a:t>szczeg</a:t>
            </a:r>
            <a:r>
              <a:rPr lang="es-ES_tradnl" dirty="0" smtClean="0"/>
              <a:t>ó</a:t>
            </a:r>
            <a:r>
              <a:rPr lang="pl-PL" dirty="0" err="1" smtClean="0"/>
              <a:t>lności</a:t>
            </a:r>
            <a:r>
              <a:rPr lang="pl-PL" dirty="0" smtClean="0"/>
              <a:t> umowy o świadczenie usług przedpłaconych świadczonych w publicznej sieci telekomunikacyjnej, publicznie dostępnych usług telefonicznych świadczonych za pomocą aparatu publicznego lub przez wybranie numeru dostępu do sieci dostawcy usług.</a:t>
            </a:r>
          </a:p>
          <a:p>
            <a:endParaRPr lang="pl-PL" dirty="0"/>
          </a:p>
        </p:txBody>
      </p:sp>
    </p:spTree>
    <p:extLst>
      <p:ext uri="{BB962C8B-B14F-4D97-AF65-F5344CB8AC3E}">
        <p14:creationId xmlns:p14="http://schemas.microsoft.com/office/powerpoint/2010/main" val="1340187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t>
            </a:r>
            <a:r>
              <a:rPr lang="pl-PL" dirty="0" smtClean="0"/>
              <a:t>miana </a:t>
            </a:r>
            <a:r>
              <a:rPr lang="pl-PL" dirty="0"/>
              <a:t>i przedłużenie umowy </a:t>
            </a:r>
          </a:p>
        </p:txBody>
      </p:sp>
      <p:sp>
        <p:nvSpPr>
          <p:cNvPr id="3" name="Symbol zastępczy zawartości 2"/>
          <p:cNvSpPr>
            <a:spLocks noGrp="1"/>
          </p:cNvSpPr>
          <p:nvPr>
            <p:ph idx="1"/>
          </p:nvPr>
        </p:nvSpPr>
        <p:spPr/>
        <p:txBody>
          <a:bodyPr/>
          <a:lstStyle/>
          <a:p>
            <a:pPr marL="0" indent="0">
              <a:buNone/>
            </a:pPr>
            <a:r>
              <a:rPr lang="pl-PL" dirty="0"/>
              <a:t>- zmianą  umowy  i  jej  zakończeniem  są </a:t>
            </a:r>
            <a:r>
              <a:rPr lang="pl-PL" dirty="0" err="1"/>
              <a:t>czę</a:t>
            </a:r>
            <a:r>
              <a:rPr lang="it-IT" dirty="0"/>
              <a:t>sto </a:t>
            </a:r>
            <a:r>
              <a:rPr lang="pl-PL" dirty="0" err="1"/>
              <a:t>źr</a:t>
            </a:r>
            <a:r>
              <a:rPr lang="es-ES_tradnl" dirty="0"/>
              <a:t>ó</a:t>
            </a:r>
            <a:r>
              <a:rPr lang="pl-PL" dirty="0" err="1"/>
              <a:t>dłem</a:t>
            </a:r>
            <a:r>
              <a:rPr lang="pl-PL" dirty="0"/>
              <a:t> wątpliwości konsument</a:t>
            </a:r>
            <a:r>
              <a:rPr lang="es-ES_tradnl" dirty="0"/>
              <a:t>ó</a:t>
            </a:r>
            <a:r>
              <a:rPr lang="pl-PL" dirty="0"/>
              <a:t>w i ich spor</a:t>
            </a:r>
            <a:r>
              <a:rPr lang="es-ES_tradnl" dirty="0"/>
              <a:t>ó</a:t>
            </a:r>
            <a:r>
              <a:rPr lang="pl-PL" dirty="0"/>
              <a:t>w z  operatorami.  </a:t>
            </a:r>
          </a:p>
          <a:p>
            <a:endParaRPr lang="pl-PL" dirty="0"/>
          </a:p>
        </p:txBody>
      </p:sp>
    </p:spTree>
    <p:extLst>
      <p:ext uri="{BB962C8B-B14F-4D97-AF65-F5344CB8AC3E}">
        <p14:creationId xmlns:p14="http://schemas.microsoft.com/office/powerpoint/2010/main" val="2753708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normAutofit/>
          </a:bodyPr>
          <a:lstStyle/>
          <a:p>
            <a:pPr defTabSz="713231">
              <a:defRPr sz="2496"/>
            </a:pPr>
            <a:r>
              <a:t>Prawa konsumenta – zasady reklamacji, odstąpienie od umowy, gwarancja</a:t>
            </a:r>
            <a:br/>
            <a:endParaRPr/>
          </a:p>
        </p:txBody>
      </p:sp>
      <p:sp>
        <p:nvSpPr>
          <p:cNvPr id="201" name="Shape 201"/>
          <p:cNvSpPr>
            <a:spLocks noGrp="1"/>
          </p:cNvSpPr>
          <p:nvPr>
            <p:ph idx="1"/>
          </p:nvPr>
        </p:nvSpPr>
        <p:spPr>
          <a:prstGeom prst="rect">
            <a:avLst/>
          </a:prstGeom>
        </p:spPr>
        <p:txBody>
          <a:bodyPr/>
          <a:lstStyle/>
          <a:p>
            <a:pPr marL="219455" indent="-219455" algn="just" defTabSz="877823">
              <a:spcBef>
                <a:spcPts val="900"/>
              </a:spcBef>
              <a:defRPr sz="1919"/>
            </a:pPr>
            <a:r>
              <a:rPr dirty="0" err="1"/>
              <a:t>Konsument</a:t>
            </a:r>
            <a:r>
              <a:rPr dirty="0"/>
              <a:t> ma </a:t>
            </a:r>
            <a:r>
              <a:rPr dirty="0" err="1"/>
              <a:t>prawo</a:t>
            </a:r>
            <a:r>
              <a:rPr dirty="0"/>
              <a:t> </a:t>
            </a:r>
            <a:r>
              <a:rPr dirty="0" err="1"/>
              <a:t>żądać</a:t>
            </a:r>
            <a:r>
              <a:rPr dirty="0"/>
              <a:t> </a:t>
            </a:r>
            <a:r>
              <a:rPr dirty="0" err="1"/>
              <a:t>aby</a:t>
            </a:r>
            <a:r>
              <a:rPr dirty="0"/>
              <a:t> </a:t>
            </a:r>
            <a:r>
              <a:rPr dirty="0" err="1"/>
              <a:t>wszystkie</a:t>
            </a:r>
            <a:r>
              <a:rPr dirty="0"/>
              <a:t> </a:t>
            </a:r>
            <a:r>
              <a:rPr dirty="0" err="1"/>
              <a:t>obietnice</a:t>
            </a:r>
            <a:r>
              <a:rPr dirty="0"/>
              <a:t> </a:t>
            </a:r>
            <a:r>
              <a:rPr dirty="0" err="1"/>
              <a:t>składane</a:t>
            </a:r>
            <a:r>
              <a:rPr dirty="0"/>
              <a:t> </a:t>
            </a:r>
            <a:r>
              <a:rPr dirty="0" err="1"/>
              <a:t>przez</a:t>
            </a:r>
            <a:r>
              <a:rPr dirty="0"/>
              <a:t> </a:t>
            </a:r>
            <a:r>
              <a:rPr dirty="0" err="1"/>
              <a:t>przedsiębiorcę</a:t>
            </a:r>
            <a:r>
              <a:rPr dirty="0"/>
              <a:t> </a:t>
            </a:r>
            <a:r>
              <a:rPr dirty="0" err="1"/>
              <a:t>przed</a:t>
            </a:r>
            <a:r>
              <a:rPr dirty="0"/>
              <a:t> </a:t>
            </a:r>
            <a:r>
              <a:rPr dirty="0" err="1"/>
              <a:t>zawarciem</a:t>
            </a:r>
            <a:r>
              <a:rPr dirty="0"/>
              <a:t> </a:t>
            </a:r>
            <a:r>
              <a:rPr dirty="0" err="1"/>
              <a:t>umowy</a:t>
            </a:r>
            <a:r>
              <a:rPr dirty="0"/>
              <a:t> </a:t>
            </a:r>
            <a:r>
              <a:rPr dirty="0" err="1"/>
              <a:t>były</a:t>
            </a:r>
            <a:r>
              <a:rPr dirty="0"/>
              <a:t> </a:t>
            </a:r>
            <a:r>
              <a:rPr dirty="0" err="1"/>
              <a:t>spełnione</a:t>
            </a:r>
            <a:r>
              <a:rPr dirty="0"/>
              <a:t>,</a:t>
            </a:r>
          </a:p>
          <a:p>
            <a:pPr marL="219455" indent="-219455" algn="just" defTabSz="877823">
              <a:spcBef>
                <a:spcPts val="900"/>
              </a:spcBef>
              <a:defRPr sz="1919"/>
            </a:pPr>
            <a:r>
              <a:rPr dirty="0" err="1"/>
              <a:t>Sprzedawca</a:t>
            </a:r>
            <a:r>
              <a:rPr dirty="0"/>
              <a:t> </a:t>
            </a:r>
            <a:r>
              <a:rPr dirty="0" err="1"/>
              <a:t>musi</a:t>
            </a:r>
            <a:r>
              <a:rPr dirty="0"/>
              <a:t> </a:t>
            </a:r>
            <a:r>
              <a:rPr dirty="0" err="1"/>
              <a:t>podać</a:t>
            </a:r>
            <a:r>
              <a:rPr dirty="0"/>
              <a:t> </a:t>
            </a:r>
            <a:r>
              <a:rPr dirty="0" err="1"/>
              <a:t>konsumentowi</a:t>
            </a:r>
            <a:r>
              <a:rPr dirty="0"/>
              <a:t> </a:t>
            </a:r>
            <a:r>
              <a:rPr dirty="0" err="1"/>
              <a:t>ostateczną</a:t>
            </a:r>
            <a:r>
              <a:rPr dirty="0"/>
              <a:t> </a:t>
            </a:r>
            <a:r>
              <a:rPr dirty="0" err="1"/>
              <a:t>cenę</a:t>
            </a:r>
            <a:r>
              <a:rPr dirty="0"/>
              <a:t> </a:t>
            </a:r>
            <a:r>
              <a:rPr dirty="0" err="1"/>
              <a:t>produktu</a:t>
            </a:r>
            <a:r>
              <a:rPr dirty="0"/>
              <a:t>, </a:t>
            </a:r>
            <a:r>
              <a:rPr dirty="0" err="1"/>
              <a:t>zawierającą</a:t>
            </a:r>
            <a:r>
              <a:rPr dirty="0"/>
              <a:t> </a:t>
            </a:r>
            <a:r>
              <a:rPr dirty="0" err="1"/>
              <a:t>wszystkie</a:t>
            </a:r>
            <a:r>
              <a:rPr dirty="0"/>
              <a:t> </a:t>
            </a:r>
            <a:r>
              <a:rPr dirty="0" err="1"/>
              <a:t>podatki</a:t>
            </a:r>
            <a:r>
              <a:rPr dirty="0"/>
              <a:t> </a:t>
            </a:r>
            <a:r>
              <a:rPr dirty="0" err="1"/>
              <a:t>i</a:t>
            </a:r>
            <a:r>
              <a:rPr dirty="0"/>
              <a:t> </a:t>
            </a:r>
            <a:r>
              <a:rPr dirty="0" err="1"/>
              <a:t>obciążenia</a:t>
            </a:r>
            <a:r>
              <a:rPr dirty="0"/>
              <a:t>. </a:t>
            </a:r>
            <a:r>
              <a:rPr dirty="0" err="1"/>
              <a:t>Cena</a:t>
            </a:r>
            <a:r>
              <a:rPr dirty="0"/>
              <a:t> </a:t>
            </a:r>
            <a:r>
              <a:rPr dirty="0" err="1"/>
              <a:t>podana</a:t>
            </a:r>
            <a:r>
              <a:rPr dirty="0"/>
              <a:t> </a:t>
            </a:r>
            <a:r>
              <a:rPr dirty="0" err="1"/>
              <a:t>na</a:t>
            </a:r>
            <a:r>
              <a:rPr dirty="0"/>
              <a:t> </a:t>
            </a:r>
            <a:r>
              <a:rPr dirty="0" err="1"/>
              <a:t>towarze</a:t>
            </a:r>
            <a:r>
              <a:rPr dirty="0"/>
              <a:t> </a:t>
            </a:r>
            <a:r>
              <a:rPr dirty="0" err="1"/>
              <a:t>lub</a:t>
            </a:r>
            <a:r>
              <a:rPr dirty="0"/>
              <a:t> </a:t>
            </a:r>
            <a:r>
              <a:rPr dirty="0" err="1"/>
              <a:t>na</a:t>
            </a:r>
            <a:r>
              <a:rPr dirty="0"/>
              <a:t> </a:t>
            </a:r>
            <a:r>
              <a:rPr dirty="0" err="1"/>
              <a:t>półce</a:t>
            </a:r>
            <a:r>
              <a:rPr dirty="0"/>
              <a:t> </a:t>
            </a:r>
            <a:r>
              <a:rPr dirty="0" err="1"/>
              <a:t>sklepowej</a:t>
            </a:r>
            <a:r>
              <a:rPr dirty="0"/>
              <a:t> </a:t>
            </a:r>
            <a:r>
              <a:rPr lang="pl-PL" dirty="0" smtClean="0"/>
              <a:t/>
            </a:r>
            <a:br>
              <a:rPr lang="pl-PL" dirty="0" smtClean="0"/>
            </a:br>
            <a:r>
              <a:rPr dirty="0" err="1" smtClean="0">
                <a:solidFill>
                  <a:srgbClr val="FF0000"/>
                </a:solidFill>
              </a:rPr>
              <a:t>nie</a:t>
            </a:r>
            <a:r>
              <a:rPr dirty="0" smtClean="0">
                <a:solidFill>
                  <a:srgbClr val="FF0000"/>
                </a:solidFill>
              </a:rPr>
              <a:t> </a:t>
            </a:r>
            <a:r>
              <a:rPr dirty="0" err="1">
                <a:solidFill>
                  <a:srgbClr val="FF0000"/>
                </a:solidFill>
              </a:rPr>
              <a:t>może</a:t>
            </a:r>
            <a:r>
              <a:rPr dirty="0">
                <a:solidFill>
                  <a:srgbClr val="FF0000"/>
                </a:solidFill>
              </a:rPr>
              <a:t> </a:t>
            </a:r>
            <a:r>
              <a:rPr dirty="0" err="1">
                <a:solidFill>
                  <a:srgbClr val="FF0000"/>
                </a:solidFill>
              </a:rPr>
              <a:t>zostać</a:t>
            </a:r>
            <a:r>
              <a:rPr dirty="0">
                <a:solidFill>
                  <a:srgbClr val="FF0000"/>
                </a:solidFill>
              </a:rPr>
              <a:t> </a:t>
            </a:r>
            <a:r>
              <a:rPr dirty="0" err="1">
                <a:solidFill>
                  <a:srgbClr val="FF0000"/>
                </a:solidFill>
              </a:rPr>
              <a:t>podwyższona</a:t>
            </a:r>
            <a:r>
              <a:rPr dirty="0">
                <a:solidFill>
                  <a:srgbClr val="FF0000"/>
                </a:solidFill>
              </a:rPr>
              <a:t> </a:t>
            </a:r>
            <a:r>
              <a:rPr dirty="0" err="1">
                <a:solidFill>
                  <a:srgbClr val="FF0000"/>
                </a:solidFill>
              </a:rPr>
              <a:t>przy</a:t>
            </a:r>
            <a:r>
              <a:rPr dirty="0">
                <a:solidFill>
                  <a:srgbClr val="FF0000"/>
                </a:solidFill>
              </a:rPr>
              <a:t> </a:t>
            </a:r>
            <a:r>
              <a:rPr dirty="0" err="1">
                <a:solidFill>
                  <a:srgbClr val="FF0000"/>
                </a:solidFill>
              </a:rPr>
              <a:t>kasie</a:t>
            </a:r>
            <a:r>
              <a:rPr dirty="0"/>
              <a:t>,</a:t>
            </a:r>
          </a:p>
          <a:p>
            <a:pPr marL="219455" indent="-219455" algn="just" defTabSz="877823">
              <a:spcBef>
                <a:spcPts val="900"/>
              </a:spcBef>
              <a:defRPr sz="1919"/>
            </a:pPr>
            <a:r>
              <a:rPr dirty="0" err="1"/>
              <a:t>Sprzedawca</a:t>
            </a:r>
            <a:r>
              <a:rPr dirty="0"/>
              <a:t> ma </a:t>
            </a:r>
            <a:r>
              <a:rPr dirty="0" err="1"/>
              <a:t>obowiązek</a:t>
            </a:r>
            <a:r>
              <a:rPr dirty="0"/>
              <a:t> </a:t>
            </a:r>
            <a:r>
              <a:rPr dirty="0" err="1"/>
              <a:t>udzielić</a:t>
            </a:r>
            <a:r>
              <a:rPr dirty="0"/>
              <a:t> </a:t>
            </a:r>
            <a:r>
              <a:rPr dirty="0" err="1"/>
              <a:t>konsumentowi</a:t>
            </a:r>
            <a:r>
              <a:rPr dirty="0"/>
              <a:t> </a:t>
            </a:r>
            <a:r>
              <a:rPr dirty="0" err="1"/>
              <a:t>jasnych</a:t>
            </a:r>
            <a:r>
              <a:rPr dirty="0"/>
              <a:t>, </a:t>
            </a:r>
            <a:r>
              <a:rPr dirty="0" err="1"/>
              <a:t>zrozumiałych</a:t>
            </a:r>
            <a:r>
              <a:rPr dirty="0"/>
              <a:t> </a:t>
            </a:r>
            <a:r>
              <a:rPr lang="pl-PL" dirty="0" smtClean="0"/>
              <a:t/>
            </a:r>
            <a:br>
              <a:rPr lang="pl-PL" dirty="0" smtClean="0"/>
            </a:br>
            <a:r>
              <a:rPr dirty="0" err="1" smtClean="0"/>
              <a:t>i</a:t>
            </a:r>
            <a:r>
              <a:rPr dirty="0" smtClean="0"/>
              <a:t> </a:t>
            </a:r>
            <a:r>
              <a:rPr dirty="0" err="1"/>
              <a:t>niewprowadzających</a:t>
            </a:r>
            <a:r>
              <a:rPr dirty="0"/>
              <a:t> w </a:t>
            </a:r>
            <a:r>
              <a:rPr dirty="0" err="1"/>
              <a:t>błąd</a:t>
            </a:r>
            <a:r>
              <a:rPr dirty="0"/>
              <a:t> </a:t>
            </a:r>
            <a:r>
              <a:rPr dirty="0" err="1"/>
              <a:t>informacji</a:t>
            </a:r>
            <a:r>
              <a:rPr dirty="0"/>
              <a:t> </a:t>
            </a:r>
            <a:r>
              <a:rPr dirty="0" err="1"/>
              <a:t>dotyczących</a:t>
            </a:r>
            <a:r>
              <a:rPr dirty="0"/>
              <a:t> </a:t>
            </a:r>
            <a:r>
              <a:rPr dirty="0" err="1"/>
              <a:t>sprzedawanego</a:t>
            </a:r>
            <a:r>
              <a:rPr dirty="0"/>
              <a:t> </a:t>
            </a:r>
            <a:r>
              <a:rPr dirty="0" err="1"/>
              <a:t>towaru</a:t>
            </a:r>
            <a:r>
              <a:rPr dirty="0"/>
              <a:t>,</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Jednostronna </a:t>
            </a:r>
            <a:r>
              <a:rPr lang="pl-PL" sz="3200" dirty="0"/>
              <a:t>zmiana regulaminu lub cennika odbywa się </a:t>
            </a:r>
            <a:r>
              <a:rPr lang="en-US" sz="3200" dirty="0"/>
              <a:t>wed</a:t>
            </a:r>
            <a:r>
              <a:rPr lang="pl-PL" sz="3200" dirty="0"/>
              <a:t>ług kilku określonych zasad: </a:t>
            </a:r>
          </a:p>
        </p:txBody>
      </p:sp>
      <p:sp>
        <p:nvSpPr>
          <p:cNvPr id="3" name="Symbol zastępczy zawartości 2"/>
          <p:cNvSpPr>
            <a:spLocks noGrp="1"/>
          </p:cNvSpPr>
          <p:nvPr>
            <p:ph idx="1"/>
          </p:nvPr>
        </p:nvSpPr>
        <p:spPr/>
        <p:txBody>
          <a:bodyPr>
            <a:normAutofit/>
          </a:bodyPr>
          <a:lstStyle/>
          <a:p>
            <a:pPr marL="0" indent="0" algn="just">
              <a:buNone/>
            </a:pPr>
            <a:r>
              <a:rPr lang="pl-PL" dirty="0"/>
              <a:t>a) informacja o zmianach musi być </a:t>
            </a:r>
            <a:r>
              <a:rPr lang="pt-PT" dirty="0"/>
              <a:t>dor</a:t>
            </a:r>
            <a:r>
              <a:rPr lang="pl-PL" dirty="0" err="1"/>
              <a:t>ęczona</a:t>
            </a:r>
            <a:r>
              <a:rPr lang="pl-PL" dirty="0"/>
              <a:t> abonentowi w  formie  pisemnej;  abonent  może  zażądać,  by  taką  </a:t>
            </a:r>
            <a:r>
              <a:rPr lang="en-US" dirty="0" err="1"/>
              <a:t>infor</a:t>
            </a:r>
            <a:r>
              <a:rPr lang="pl-PL" dirty="0" err="1"/>
              <a:t>mację</a:t>
            </a:r>
            <a:r>
              <a:rPr lang="pl-PL" dirty="0"/>
              <a:t> przesłano mu na adres poczty elektronicznej;</a:t>
            </a:r>
          </a:p>
          <a:p>
            <a:pPr marL="0" indent="0" algn="just">
              <a:buNone/>
            </a:pPr>
            <a:r>
              <a:rPr lang="pl-PL" dirty="0"/>
              <a:t>b)  informację  o  zmianach  należy  doręczyć  abonentowi  z  wyprzedzeniem  co  najmniej  jednego  miesiąca  przed  wprowadzeniem tych zmian w </a:t>
            </a:r>
            <a:r>
              <a:rPr lang="pl-PL" dirty="0" smtClean="0"/>
              <a:t>życie;</a:t>
            </a:r>
            <a:endParaRPr lang="pl-PL" dirty="0"/>
          </a:p>
          <a:p>
            <a:pPr marL="0" indent="0" algn="just">
              <a:buNone/>
            </a:pPr>
            <a:r>
              <a:rPr lang="de-DE" dirty="0"/>
              <a:t>c) </a:t>
            </a:r>
            <a:r>
              <a:rPr lang="pl-PL" dirty="0" err="1"/>
              <a:t>a</a:t>
            </a:r>
            <a:r>
              <a:rPr lang="de-DE" dirty="0" err="1" smtClean="0"/>
              <a:t>bonent</a:t>
            </a:r>
            <a:r>
              <a:rPr lang="de-DE" dirty="0" smtClean="0"/>
              <a:t> </a:t>
            </a:r>
            <a:r>
              <a:rPr lang="de-DE" dirty="0" err="1"/>
              <a:t>mo</a:t>
            </a:r>
            <a:r>
              <a:rPr lang="pl-PL" dirty="0"/>
              <a:t>że nie zgodzić się na proponowane zmiany i wypowiedzieć umowę, o czym należy go poinformować;</a:t>
            </a:r>
          </a:p>
          <a:p>
            <a:endParaRPr lang="pl-PL" dirty="0"/>
          </a:p>
        </p:txBody>
      </p:sp>
    </p:spTree>
    <p:extLst>
      <p:ext uri="{BB962C8B-B14F-4D97-AF65-F5344CB8AC3E}">
        <p14:creationId xmlns:p14="http://schemas.microsoft.com/office/powerpoint/2010/main" val="246451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a:bodyPr>
          <a:lstStyle/>
          <a:p>
            <a:pPr marL="0" indent="0" algn="just">
              <a:buNone/>
            </a:pPr>
            <a:r>
              <a:rPr lang="pl-PL" dirty="0"/>
              <a:t>d)  W  przypadku  wypowiedzenia  przez  konsumenta  umowy,   </a:t>
            </a:r>
            <a:r>
              <a:rPr lang="pl-PL" dirty="0" err="1"/>
              <a:t>kt</a:t>
            </a:r>
            <a:r>
              <a:rPr lang="es-ES_tradnl" dirty="0"/>
              <a:t>ó</a:t>
            </a:r>
            <a:r>
              <a:rPr lang="pl-PL" dirty="0"/>
              <a:t>rej   warunki   są   zmieniane   przez   przedsiębiorcę,   przedsiębiorcy    telekomunikacyjnemu    nie    przysługuje    roszczenie  o  zapłatę  ewentualnej  kary  umownej  z  tytułu  przedterminowego rozwiązania umowy (mimo wcześniej wspomnianej   nieścisłości,   posługiwanie   się   </a:t>
            </a:r>
            <a:r>
              <a:rPr lang="de-DE" dirty="0" err="1"/>
              <a:t>terminem</a:t>
            </a:r>
            <a:r>
              <a:rPr lang="de-DE" dirty="0"/>
              <a:t>   </a:t>
            </a:r>
            <a:r>
              <a:rPr lang="pl-PL" dirty="0"/>
              <a:t>„kara  umowna”  jest  bardziej  komunikatywne,  gdyż  stało  się ono popularnym synonimem różnych opłat należnych operatorowi z tytułu wcześniejszego rozwiązania umowy). </a:t>
            </a:r>
          </a:p>
          <a:p>
            <a:pPr marL="0" indent="0">
              <a:buNone/>
            </a:pPr>
            <a:endParaRPr lang="pl-PL" dirty="0"/>
          </a:p>
        </p:txBody>
      </p:sp>
    </p:spTree>
    <p:extLst>
      <p:ext uri="{BB962C8B-B14F-4D97-AF65-F5344CB8AC3E}">
        <p14:creationId xmlns:p14="http://schemas.microsoft.com/office/powerpoint/2010/main" val="2987888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dirty="0"/>
              <a:t>Dostawcy </a:t>
            </a:r>
            <a:r>
              <a:rPr lang="pl-PL" sz="2800" dirty="0" err="1"/>
              <a:t>usł</a:t>
            </a:r>
            <a:r>
              <a:rPr lang="en-US" sz="2800" dirty="0" err="1"/>
              <a:t>ug</a:t>
            </a:r>
            <a:r>
              <a:rPr lang="en-US" sz="2800" dirty="0"/>
              <a:t> b</a:t>
            </a:r>
            <a:r>
              <a:rPr lang="pl-PL" sz="2800" dirty="0" err="1"/>
              <a:t>ędzie</a:t>
            </a:r>
            <a:r>
              <a:rPr lang="pl-PL" sz="2800" dirty="0"/>
              <a:t> przysługiwać roszczenie o zapłatę kary umownej w przypadku wypowiedzenia umowy z powodu braku akceptacji zmian, gdy</a:t>
            </a:r>
            <a:r>
              <a:rPr lang="pl-PL" sz="2800" dirty="0" smtClean="0"/>
              <a:t>:</a:t>
            </a:r>
            <a:endParaRPr lang="pl-PL" sz="2800" dirty="0"/>
          </a:p>
        </p:txBody>
      </p:sp>
      <p:sp>
        <p:nvSpPr>
          <p:cNvPr id="3" name="Symbol zastępczy zawartości 2"/>
          <p:cNvSpPr>
            <a:spLocks noGrp="1"/>
          </p:cNvSpPr>
          <p:nvPr>
            <p:ph idx="1"/>
          </p:nvPr>
        </p:nvSpPr>
        <p:spPr>
          <a:xfrm>
            <a:off x="1119116" y="2429302"/>
            <a:ext cx="9777482" cy="3657600"/>
          </a:xfrm>
        </p:spPr>
        <p:txBody>
          <a:bodyPr>
            <a:normAutofit fontScale="92500"/>
          </a:bodyPr>
          <a:lstStyle/>
          <a:p>
            <a:r>
              <a:rPr lang="pl-PL" dirty="0" smtClean="0"/>
              <a:t>konieczność  </a:t>
            </a:r>
            <a:r>
              <a:rPr lang="pl-PL" dirty="0"/>
              <a:t>wprowadzenia  zmian  w  regulaminie  lub  cenniku  wynika  bezpośrednio  ze  zmian  w  przepisach  prawa lub usunięcia klauzul niedozwolonych;</a:t>
            </a:r>
          </a:p>
          <a:p>
            <a:r>
              <a:rPr lang="pl-PL" dirty="0" smtClean="0"/>
              <a:t>konieczność   </a:t>
            </a:r>
            <a:r>
              <a:rPr lang="pl-PL" dirty="0"/>
              <a:t>wprowadzenia   zmian   wynika   z   decyzji   Prezesa   Urzędu   Komunikacji   Elektronicznej   wydanej   wobec danego przedsiębiorcy, określającej  minimalne wymogi w zakresie jakości usług;</a:t>
            </a:r>
          </a:p>
          <a:p>
            <a:r>
              <a:rPr lang="pl-PL" dirty="0" smtClean="0"/>
              <a:t>zmiana </a:t>
            </a:r>
            <a:r>
              <a:rPr lang="pl-PL" dirty="0"/>
              <a:t>powoduje obniżenie cen usług lub dodanie nowej usługi bez podwyższania cen;</a:t>
            </a:r>
          </a:p>
          <a:p>
            <a:r>
              <a:rPr lang="pl-PL" dirty="0" smtClean="0"/>
              <a:t>zmiana  </a:t>
            </a:r>
            <a:r>
              <a:rPr lang="pl-PL" dirty="0"/>
              <a:t>cen  wynika  ze  zmian  w  stawce  podatku  od  towar</a:t>
            </a:r>
            <a:r>
              <a:rPr lang="es-ES_tradnl" dirty="0"/>
              <a:t>ó</a:t>
            </a:r>
            <a:r>
              <a:rPr lang="pl-PL" dirty="0"/>
              <a:t>w i usług (VAT). </a:t>
            </a:r>
          </a:p>
        </p:txBody>
      </p:sp>
    </p:spTree>
    <p:extLst>
      <p:ext uri="{BB962C8B-B14F-4D97-AF65-F5344CB8AC3E}">
        <p14:creationId xmlns:p14="http://schemas.microsoft.com/office/powerpoint/2010/main" val="31455022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Reklamacja</a:t>
            </a:r>
            <a:br>
              <a:rPr lang="pl-PL" dirty="0"/>
            </a:br>
            <a:endParaRPr lang="pl-PL" dirty="0"/>
          </a:p>
        </p:txBody>
      </p:sp>
      <p:sp>
        <p:nvSpPr>
          <p:cNvPr id="3" name="Symbol zastępczy zawartości 2"/>
          <p:cNvSpPr>
            <a:spLocks noGrp="1"/>
          </p:cNvSpPr>
          <p:nvPr>
            <p:ph idx="1"/>
          </p:nvPr>
        </p:nvSpPr>
        <p:spPr/>
        <p:txBody>
          <a:bodyPr>
            <a:normAutofit lnSpcReduction="10000"/>
          </a:bodyPr>
          <a:lstStyle/>
          <a:p>
            <a:pPr marL="0" indent="0">
              <a:buNone/>
            </a:pPr>
            <a:r>
              <a:rPr lang="pl-PL" dirty="0"/>
              <a:t>Reklamację można złożyć w związku z:</a:t>
            </a:r>
          </a:p>
          <a:p>
            <a:r>
              <a:rPr lang="pl-PL" dirty="0" smtClean="0"/>
              <a:t>niedotrzymaniem  </a:t>
            </a:r>
            <a:r>
              <a:rPr lang="pl-PL" dirty="0"/>
              <a:t>z  winy  dostawcy  usług  określonego  w umowie o  świadczenie usług  telekomunikacyjnych,</a:t>
            </a:r>
          </a:p>
          <a:p>
            <a:r>
              <a:rPr lang="pl-PL" dirty="0"/>
              <a:t>terminu </a:t>
            </a:r>
            <a:r>
              <a:rPr lang="pl-PL" dirty="0" err="1"/>
              <a:t>rozpoczę</a:t>
            </a:r>
            <a:r>
              <a:rPr lang="it-IT" dirty="0"/>
              <a:t>cia </a:t>
            </a:r>
            <a:r>
              <a:rPr lang="pl-PL" dirty="0"/>
              <a:t>świadczenia tych </a:t>
            </a:r>
            <a:r>
              <a:rPr lang="pl-PL" dirty="0" err="1"/>
              <a:t>usł</a:t>
            </a:r>
            <a:r>
              <a:rPr lang="de-DE" dirty="0" err="1"/>
              <a:t>ug</a:t>
            </a:r>
            <a:r>
              <a:rPr lang="de-DE" dirty="0"/>
              <a:t>,</a:t>
            </a:r>
            <a:endParaRPr lang="pl-PL" dirty="0"/>
          </a:p>
          <a:p>
            <a:r>
              <a:rPr lang="pl-PL" dirty="0"/>
              <a:t>niewykonaniem lub nienależyte wykonaniem usługi telekomunikacyjnej,</a:t>
            </a:r>
          </a:p>
          <a:p>
            <a:r>
              <a:rPr lang="pl-PL" dirty="0"/>
              <a:t>nieprawidłowym obliczeniem należności z tytułu </a:t>
            </a:r>
            <a:r>
              <a:rPr lang="pl-PL" dirty="0" smtClean="0"/>
              <a:t>świadczenia </a:t>
            </a:r>
            <a:r>
              <a:rPr lang="pl-PL" dirty="0"/>
              <a:t>usługi telekomunikacyjne.</a:t>
            </a:r>
          </a:p>
          <a:p>
            <a:endParaRPr lang="pl-PL" dirty="0"/>
          </a:p>
        </p:txBody>
      </p:sp>
    </p:spTree>
    <p:extLst>
      <p:ext uri="{BB962C8B-B14F-4D97-AF65-F5344CB8AC3E}">
        <p14:creationId xmlns:p14="http://schemas.microsoft.com/office/powerpoint/2010/main" val="18561430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10000"/>
          </a:bodyPr>
          <a:lstStyle/>
          <a:p>
            <a:pPr marL="0" indent="0" algn="just">
              <a:buNone/>
            </a:pPr>
            <a:r>
              <a:rPr lang="pl-PL" dirty="0"/>
              <a:t>Reklamacja może być złożona pisemnie, telefonicznie lub ustnie do protokołu, a nawet </a:t>
            </a:r>
            <a:r>
              <a:rPr lang="pl-PL" dirty="0" smtClean="0"/>
              <a:t/>
            </a:r>
            <a:br>
              <a:rPr lang="pl-PL" dirty="0" smtClean="0"/>
            </a:br>
            <a:r>
              <a:rPr lang="pl-PL" dirty="0" smtClean="0"/>
              <a:t>e-mailem</a:t>
            </a:r>
            <a:r>
              <a:rPr lang="pl-PL" dirty="0"/>
              <a:t>, jeśli operator daje taką   możliwość.   Ze   </a:t>
            </a:r>
            <a:r>
              <a:rPr lang="pl-PL" dirty="0" err="1"/>
              <a:t>względ</a:t>
            </a:r>
            <a:r>
              <a:rPr lang="es-ES_tradnl" dirty="0"/>
              <a:t>ó</a:t>
            </a:r>
            <a:r>
              <a:rPr lang="pl-PL" dirty="0"/>
              <a:t>w   dowodowych   najlepsza   jest  forma  pisemna  lub  zgłoszenie  ustne  z  pisemnym  potwierdzeniem  jego  przyjęcia  przez  pracownika  operatora.  </a:t>
            </a:r>
          </a:p>
          <a:p>
            <a:pPr algn="just"/>
            <a:r>
              <a:rPr lang="pl-PL" dirty="0"/>
              <a:t>Reklamację  składaną  pisemnie  należy  przesłać  na  adres  wskazany na fakturze lub zanieść osobiście do dowolnego punktu obsługującego klient</a:t>
            </a:r>
            <a:r>
              <a:rPr lang="es-ES_tradnl" dirty="0"/>
              <a:t>ó</a:t>
            </a:r>
            <a:r>
              <a:rPr lang="pl-PL" dirty="0"/>
              <a:t>w operatora (a więc r</a:t>
            </a:r>
            <a:r>
              <a:rPr lang="es-ES_tradnl" dirty="0"/>
              <a:t>ó</a:t>
            </a:r>
            <a:r>
              <a:rPr lang="pl-PL" dirty="0" err="1"/>
              <a:t>wnież</a:t>
            </a:r>
            <a:r>
              <a:rPr lang="pl-PL" dirty="0"/>
              <a:t> do  </a:t>
            </a:r>
            <a:r>
              <a:rPr lang="pl-PL" dirty="0" err="1"/>
              <a:t>telepunktu</a:t>
            </a:r>
            <a:r>
              <a:rPr lang="pl-PL" dirty="0"/>
              <a:t>,  salonu  sprzedaży  i  punkt</a:t>
            </a:r>
            <a:r>
              <a:rPr lang="es-ES_tradnl" dirty="0"/>
              <a:t>ó</a:t>
            </a:r>
            <a:r>
              <a:rPr lang="pl-PL" dirty="0"/>
              <a:t>w  dealerskich).  </a:t>
            </a:r>
          </a:p>
          <a:p>
            <a:pPr algn="just"/>
            <a:r>
              <a:rPr lang="pl-PL" dirty="0"/>
              <a:t>Jeżeli  reklamacja  składana  jest  telefonicznie,  warto  zanotować </a:t>
            </a:r>
            <a:r>
              <a:rPr lang="nl-NL" dirty="0"/>
              <a:t>dat</a:t>
            </a:r>
            <a:r>
              <a:rPr lang="pl-PL" dirty="0"/>
              <a:t>ę i godzinę rozmowy oraz nazwisko konsultanta, </a:t>
            </a:r>
            <a:r>
              <a:rPr lang="pl-PL" dirty="0" err="1"/>
              <a:t>kt</a:t>
            </a:r>
            <a:r>
              <a:rPr lang="es-ES_tradnl" dirty="0"/>
              <a:t>ó</a:t>
            </a:r>
            <a:r>
              <a:rPr lang="pl-PL" dirty="0" err="1"/>
              <a:t>ry</a:t>
            </a:r>
            <a:r>
              <a:rPr lang="pl-PL" dirty="0"/>
              <a:t> przyjął reklamację.</a:t>
            </a:r>
          </a:p>
          <a:p>
            <a:pPr marL="0" indent="0">
              <a:buNone/>
            </a:pPr>
            <a:endParaRPr lang="pl-PL" dirty="0"/>
          </a:p>
        </p:txBody>
      </p:sp>
    </p:spTree>
    <p:extLst>
      <p:ext uri="{BB962C8B-B14F-4D97-AF65-F5344CB8AC3E}">
        <p14:creationId xmlns:p14="http://schemas.microsoft.com/office/powerpoint/2010/main" val="15891695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Reklamacja musi określać</a:t>
            </a:r>
            <a:r>
              <a:rPr lang="pl-PL" dirty="0" smtClean="0"/>
              <a:t>:</a:t>
            </a:r>
            <a:endParaRPr lang="pl-PL" dirty="0"/>
          </a:p>
        </p:txBody>
      </p:sp>
      <p:sp>
        <p:nvSpPr>
          <p:cNvPr id="3" name="Symbol zastępczy zawartości 2"/>
          <p:cNvSpPr>
            <a:spLocks noGrp="1"/>
          </p:cNvSpPr>
          <p:nvPr>
            <p:ph idx="1"/>
          </p:nvPr>
        </p:nvSpPr>
        <p:spPr/>
        <p:txBody>
          <a:bodyPr>
            <a:normAutofit fontScale="85000" lnSpcReduction="10000"/>
          </a:bodyPr>
          <a:lstStyle/>
          <a:p>
            <a:pPr algn="just"/>
            <a:r>
              <a:rPr lang="pl-PL" dirty="0" smtClean="0"/>
              <a:t>kto  </a:t>
            </a:r>
            <a:r>
              <a:rPr lang="pl-PL" dirty="0"/>
              <a:t>ją  składa  (</a:t>
            </a:r>
            <a:r>
              <a:rPr lang="pl-PL" dirty="0" err="1"/>
              <a:t>opr</a:t>
            </a:r>
            <a:r>
              <a:rPr lang="es-ES_tradnl" dirty="0"/>
              <a:t>ó</a:t>
            </a:r>
            <a:r>
              <a:rPr lang="pl-PL" dirty="0" err="1"/>
              <a:t>cz</a:t>
            </a:r>
            <a:r>
              <a:rPr lang="pl-PL" dirty="0"/>
              <a:t>  numeru  telefonu  należy  podać  nr abonenta);</a:t>
            </a:r>
          </a:p>
          <a:p>
            <a:pPr algn="just"/>
            <a:r>
              <a:rPr lang="pl-PL" dirty="0" smtClean="0"/>
              <a:t>czego </a:t>
            </a:r>
            <a:r>
              <a:rPr lang="pl-PL" dirty="0"/>
              <a:t>dotyczy: nieprawidłowego świadczenia usług czy wysokości rachunku;</a:t>
            </a:r>
          </a:p>
          <a:p>
            <a:pPr algn="just"/>
            <a:r>
              <a:rPr lang="pl-PL" dirty="0" smtClean="0"/>
              <a:t>długość  </a:t>
            </a:r>
            <a:r>
              <a:rPr lang="pl-PL" dirty="0"/>
              <a:t>przerwy  w  świadczeniu  usług,  jeśli  reklamujemy awarię lub wyłączenie telefonu;</a:t>
            </a:r>
          </a:p>
          <a:p>
            <a:pPr algn="just"/>
            <a:r>
              <a:rPr lang="pl-PL" dirty="0" smtClean="0"/>
              <a:t>jeśli   </a:t>
            </a:r>
            <a:r>
              <a:rPr lang="pl-PL" dirty="0"/>
              <a:t>reklamowana   jest   wysokość   rachunku,   należy   wskazać, </a:t>
            </a:r>
            <a:r>
              <a:rPr lang="pl-PL" dirty="0" err="1"/>
              <a:t>kt</a:t>
            </a:r>
            <a:r>
              <a:rPr lang="es-ES_tradnl" dirty="0"/>
              <a:t>ó</a:t>
            </a:r>
            <a:r>
              <a:rPr lang="pl-PL" dirty="0"/>
              <a:t>re rozmowy, czy szerzej połączenia zostały nieprawidłowo naliczone; </a:t>
            </a:r>
          </a:p>
          <a:p>
            <a:pPr algn="just"/>
            <a:r>
              <a:rPr lang="pl-PL" dirty="0" smtClean="0"/>
              <a:t>jaką </a:t>
            </a:r>
            <a:r>
              <a:rPr lang="pl-PL" dirty="0"/>
              <a:t>drogą ma nastąpić zwrot należności (trzeba podać adres pocztowy lub numer konta);</a:t>
            </a:r>
          </a:p>
          <a:p>
            <a:r>
              <a:rPr lang="pl-PL" dirty="0"/>
              <a:t>jeśli składamy reklamację pisemnie, należy podpisać ją </a:t>
            </a:r>
            <a:r>
              <a:rPr lang="en-US" dirty="0" err="1"/>
              <a:t>własnoręcznie</a:t>
            </a:r>
            <a:r>
              <a:rPr lang="en-US" dirty="0"/>
              <a:t> i </a:t>
            </a:r>
            <a:r>
              <a:rPr lang="en-US" dirty="0" err="1"/>
              <a:t>wpisać</a:t>
            </a:r>
            <a:r>
              <a:rPr lang="en-US" dirty="0"/>
              <a:t> </a:t>
            </a:r>
            <a:r>
              <a:rPr lang="nl-NL" dirty="0"/>
              <a:t>dat</a:t>
            </a:r>
            <a:r>
              <a:rPr lang="en-US" dirty="0"/>
              <a:t>ę </a:t>
            </a:r>
            <a:r>
              <a:rPr lang="en-US" dirty="0" err="1"/>
              <a:t>jej</a:t>
            </a:r>
            <a:r>
              <a:rPr lang="en-US" dirty="0"/>
              <a:t> </a:t>
            </a:r>
            <a:r>
              <a:rPr lang="en-US" dirty="0" err="1"/>
              <a:t>złożenia</a:t>
            </a:r>
            <a:r>
              <a:rPr lang="pl-PL" dirty="0"/>
              <a:t>. </a:t>
            </a:r>
          </a:p>
        </p:txBody>
      </p:sp>
    </p:spTree>
    <p:extLst>
      <p:ext uri="{BB962C8B-B14F-4D97-AF65-F5344CB8AC3E}">
        <p14:creationId xmlns:p14="http://schemas.microsoft.com/office/powerpoint/2010/main" val="15542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algn="just"/>
            <a:r>
              <a:rPr lang="pl-PL" dirty="0"/>
              <a:t>Abonent ma 12 miesięcy na złożenie reklamacji, </a:t>
            </a:r>
          </a:p>
          <a:p>
            <a:pPr algn="just"/>
            <a:r>
              <a:rPr lang="pl-PL" dirty="0"/>
              <a:t>T</a:t>
            </a:r>
            <a:r>
              <a:rPr lang="pl-PL" dirty="0" smtClean="0"/>
              <a:t>ermin </a:t>
            </a:r>
            <a:r>
              <a:rPr lang="pl-PL" dirty="0"/>
              <a:t>ten jest liczony od dnia doręczenia faktury, gdy reklamujemy  jej  wysokość,  lub  od  ostatniego  dnia  miesiąca,  w  </a:t>
            </a:r>
            <a:r>
              <a:rPr lang="pl-PL" dirty="0" err="1"/>
              <a:t>kt</a:t>
            </a:r>
            <a:r>
              <a:rPr lang="es-ES_tradnl" dirty="0"/>
              <a:t>ó</a:t>
            </a:r>
            <a:r>
              <a:rPr lang="pl-PL" dirty="0"/>
              <a:t>rym  zakończyła  się  przerwa  w  świadczeniu  usługi  telekomunikacyjnej, jeśli to wyłączenie telefonu było przyczyną r</a:t>
            </a:r>
            <a:r>
              <a:rPr lang="en-US" dirty="0" err="1"/>
              <a:t>eklamacji</a:t>
            </a:r>
            <a:r>
              <a:rPr lang="en-US" dirty="0"/>
              <a:t>. </a:t>
            </a:r>
            <a:endParaRPr lang="pl-PL" dirty="0"/>
          </a:p>
        </p:txBody>
      </p:sp>
    </p:spTree>
    <p:extLst>
      <p:ext uri="{BB962C8B-B14F-4D97-AF65-F5344CB8AC3E}">
        <p14:creationId xmlns:p14="http://schemas.microsoft.com/office/powerpoint/2010/main" val="170086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lgn="just"/>
            <a:r>
              <a:rPr lang="pl-PL" dirty="0">
                <a:solidFill>
                  <a:srgbClr val="FF0000"/>
                </a:solidFill>
              </a:rPr>
              <a:t>Ważne</a:t>
            </a:r>
            <a:r>
              <a:rPr lang="pl-PL" dirty="0"/>
              <a:t>: </a:t>
            </a:r>
          </a:p>
          <a:p>
            <a:pPr marL="0" indent="0" algn="just">
              <a:buNone/>
            </a:pPr>
            <a:r>
              <a:rPr lang="pl-PL" dirty="0"/>
              <a:t>Przed  złożeniem  reklamacji  należy  zapoznać  się  z  treścią  umowy  bądź  regulaminu,  by  ustalić  czy  złożenie  </a:t>
            </a:r>
            <a:r>
              <a:rPr lang="pl-PL" dirty="0" smtClean="0"/>
              <a:t>reklamacji </a:t>
            </a:r>
            <a:r>
              <a:rPr lang="pl-PL" dirty="0"/>
              <a:t>zawiesza obowiązek zapłaty spornej kwoty. Jeśli nie, </a:t>
            </a:r>
            <a:r>
              <a:rPr lang="it-IT" dirty="0"/>
              <a:t>nale</a:t>
            </a:r>
            <a:r>
              <a:rPr lang="pl-PL" dirty="0"/>
              <a:t>ż</a:t>
            </a:r>
            <a:r>
              <a:rPr lang="en-US" dirty="0"/>
              <a:t>y op</a:t>
            </a:r>
            <a:r>
              <a:rPr lang="pl-PL" dirty="0"/>
              <a:t>ł</a:t>
            </a:r>
            <a:r>
              <a:rPr lang="es-ES_tradnl" dirty="0"/>
              <a:t>aci</a:t>
            </a:r>
            <a:r>
              <a:rPr lang="pl-PL" dirty="0"/>
              <a:t>ć sporną kwotę z zastrzeżeniem zwrotu, gdyż opóźnienie  w  płatności  może  skutkować  zablokowaniem  sygnału.</a:t>
            </a:r>
          </a:p>
          <a:p>
            <a:endParaRPr lang="pl-PL" dirty="0"/>
          </a:p>
        </p:txBody>
      </p:sp>
    </p:spTree>
    <p:extLst>
      <p:ext uri="{BB962C8B-B14F-4D97-AF65-F5344CB8AC3E}">
        <p14:creationId xmlns:p14="http://schemas.microsoft.com/office/powerpoint/2010/main" val="14010860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a:t>Operator  ma  30  dni  na  rozpatrzenie  złożonej  reklamacji  i udzielenie pisemnej odpowiedzi. Brak odpowiedzi w tym terminie  oznacza,  że  dostawca  usług  uznał  reklamację  za  </a:t>
            </a:r>
            <a:r>
              <a:rPr lang="en-US" dirty="0" err="1"/>
              <a:t>uzasadnioną</a:t>
            </a:r>
            <a:r>
              <a:rPr lang="en-US" dirty="0"/>
              <a:t>. </a:t>
            </a:r>
            <a:endParaRPr lang="pl-PL" dirty="0"/>
          </a:p>
          <a:p>
            <a:r>
              <a:rPr lang="pl-PL" dirty="0"/>
              <a:t>Uwaga: 30-dniowy  termin  jest  dotrzymany,  gdy  dostawca  usług  wyśle odpowiedź  przed  tym  terminem. </a:t>
            </a:r>
          </a:p>
          <a:p>
            <a:endParaRPr lang="pl-PL" dirty="0"/>
          </a:p>
        </p:txBody>
      </p:sp>
    </p:spTree>
    <p:extLst>
      <p:ext uri="{BB962C8B-B14F-4D97-AF65-F5344CB8AC3E}">
        <p14:creationId xmlns:p14="http://schemas.microsoft.com/office/powerpoint/2010/main" val="19600337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Problem </a:t>
            </a:r>
            <a:r>
              <a:rPr lang="pl-PL" dirty="0" err="1"/>
              <a:t>s</a:t>
            </a:r>
            <a:r>
              <a:rPr lang="pl-PL" dirty="0" err="1" smtClean="0"/>
              <a:t>pam-u</a:t>
            </a:r>
            <a:r>
              <a:rPr lang="pl-PL" dirty="0"/>
              <a:t>. </a:t>
            </a:r>
          </a:p>
        </p:txBody>
      </p:sp>
      <p:sp>
        <p:nvSpPr>
          <p:cNvPr id="3" name="Symbol zastępczy zawartości 2"/>
          <p:cNvSpPr>
            <a:spLocks noGrp="1"/>
          </p:cNvSpPr>
          <p:nvPr>
            <p:ph idx="1"/>
          </p:nvPr>
        </p:nvSpPr>
        <p:spPr/>
        <p:txBody>
          <a:bodyPr>
            <a:normAutofit lnSpcReduction="10000"/>
          </a:bodyPr>
          <a:lstStyle/>
          <a:p>
            <a:pPr algn="just"/>
            <a:r>
              <a:rPr lang="pl-PL" dirty="0"/>
              <a:t>Co to jest SPAM?</a:t>
            </a:r>
          </a:p>
          <a:p>
            <a:pPr marL="0" indent="0" algn="just">
              <a:buNone/>
            </a:pPr>
            <a:r>
              <a:rPr lang="pl-PL" dirty="0"/>
              <a:t>Pojęcie „spam” </a:t>
            </a:r>
            <a:r>
              <a:rPr lang="pl-PL" dirty="0" err="1"/>
              <a:t>przyjęł</a:t>
            </a:r>
            <a:r>
              <a:rPr lang="it-IT" dirty="0"/>
              <a:t>o si</a:t>
            </a:r>
            <a:r>
              <a:rPr lang="pl-PL" dirty="0"/>
              <a:t>ę </a:t>
            </a:r>
            <a:r>
              <a:rPr lang="pl-PL" dirty="0" err="1"/>
              <a:t>zar</a:t>
            </a:r>
            <a:r>
              <a:rPr lang="es-ES_tradnl" dirty="0"/>
              <a:t>ó</a:t>
            </a:r>
            <a:r>
              <a:rPr lang="pl-PL" dirty="0" err="1"/>
              <a:t>wno</a:t>
            </a:r>
            <a:r>
              <a:rPr lang="pl-PL" dirty="0"/>
              <a:t> w języku potocznym, jak i języku prawnym dla określenia wielokrotnie wysyłanej  niechcianej korespondencji, zazwyczaj w celu marketingu produkt</a:t>
            </a:r>
            <a:r>
              <a:rPr lang="es-ES_tradnl" dirty="0"/>
              <a:t>ó</a:t>
            </a:r>
            <a:r>
              <a:rPr lang="pl-PL" dirty="0"/>
              <a:t>w i usług o komercyjnym przeznaczeniu. Zawartość tych wiadomości obejmuje ogromne spektrum produkt</a:t>
            </a:r>
            <a:r>
              <a:rPr lang="es-ES_tradnl" dirty="0"/>
              <a:t>ó</a:t>
            </a:r>
            <a:r>
              <a:rPr lang="pl-PL" dirty="0"/>
              <a:t>w – od reklamy tanich bilet</a:t>
            </a:r>
            <a:r>
              <a:rPr lang="es-ES_tradnl" dirty="0"/>
              <a:t>ó</a:t>
            </a:r>
            <a:r>
              <a:rPr lang="pl-PL" dirty="0"/>
              <a:t>w lotniczych do ofensywnych treści pornograficznych. Spam bardzo często utożsamiany jest z pojęciem niechcianej </a:t>
            </a:r>
            <a:r>
              <a:rPr lang="pl-PL" dirty="0" smtClean="0"/>
              <a:t/>
            </a:r>
            <a:br>
              <a:rPr lang="pl-PL" dirty="0" smtClean="0"/>
            </a:br>
            <a:r>
              <a:rPr lang="pl-PL" dirty="0" smtClean="0"/>
              <a:t>i </a:t>
            </a:r>
            <a:r>
              <a:rPr lang="pl-PL" dirty="0" err="1"/>
              <a:t>niezam</a:t>
            </a:r>
            <a:r>
              <a:rPr lang="es-ES_tradnl" dirty="0"/>
              <a:t>ó</a:t>
            </a:r>
            <a:r>
              <a:rPr lang="pl-PL" dirty="0" err="1"/>
              <a:t>wionej</a:t>
            </a:r>
            <a:r>
              <a:rPr lang="pl-PL" dirty="0"/>
              <a:t> wiadomości wysyłanej za pomocą poczty elektronicznej. Należy jednak pamiętać, że zjawisko to ma dużo szerszy zakres oddziaływania. </a:t>
            </a:r>
          </a:p>
          <a:p>
            <a:endParaRPr lang="pl-PL" dirty="0"/>
          </a:p>
          <a:p>
            <a:endParaRPr lang="pl-PL" dirty="0"/>
          </a:p>
        </p:txBody>
      </p:sp>
    </p:spTree>
    <p:extLst>
      <p:ext uri="{BB962C8B-B14F-4D97-AF65-F5344CB8AC3E}">
        <p14:creationId xmlns:p14="http://schemas.microsoft.com/office/powerpoint/2010/main" val="194717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prstGeom prst="rect">
            <a:avLst/>
          </a:prstGeom>
        </p:spPr>
        <p:txBody>
          <a:bodyPr/>
          <a:lstStyle/>
          <a:p>
            <a:r>
              <a:t>Prawa konsumenta</a:t>
            </a:r>
          </a:p>
        </p:txBody>
      </p:sp>
      <p:sp>
        <p:nvSpPr>
          <p:cNvPr id="204" name="Shape 204"/>
          <p:cNvSpPr>
            <a:spLocks noGrp="1"/>
          </p:cNvSpPr>
          <p:nvPr>
            <p:ph idx="1"/>
          </p:nvPr>
        </p:nvSpPr>
        <p:spPr>
          <a:prstGeom prst="rect">
            <a:avLst/>
          </a:prstGeom>
        </p:spPr>
        <p:txBody>
          <a:bodyPr>
            <a:normAutofit/>
          </a:bodyPr>
          <a:lstStyle/>
          <a:p>
            <a:pPr algn="just">
              <a:lnSpc>
                <a:spcPct val="96000"/>
              </a:lnSpc>
              <a:defRPr sz="1800"/>
            </a:pPr>
            <a:r>
              <a:rPr dirty="0"/>
              <a:t>Na </a:t>
            </a:r>
            <a:r>
              <a:rPr dirty="0" err="1"/>
              <a:t>sprzedawcy</a:t>
            </a:r>
            <a:r>
              <a:rPr dirty="0"/>
              <a:t> </a:t>
            </a:r>
            <a:r>
              <a:rPr dirty="0" err="1"/>
              <a:t>ciąży</a:t>
            </a:r>
            <a:r>
              <a:rPr dirty="0"/>
              <a:t> </a:t>
            </a:r>
            <a:r>
              <a:rPr dirty="0" err="1"/>
              <a:t>obowiązek</a:t>
            </a:r>
            <a:r>
              <a:rPr dirty="0"/>
              <a:t> </a:t>
            </a:r>
            <a:r>
              <a:rPr dirty="0" err="1"/>
              <a:t>zapewnienia</a:t>
            </a:r>
            <a:r>
              <a:rPr dirty="0"/>
              <a:t> w </a:t>
            </a:r>
            <a:r>
              <a:rPr dirty="0" err="1"/>
              <a:t>miejscu</a:t>
            </a:r>
            <a:r>
              <a:rPr dirty="0"/>
              <a:t> </a:t>
            </a:r>
            <a:r>
              <a:rPr dirty="0" err="1"/>
              <a:t>sprzedaży</a:t>
            </a:r>
            <a:r>
              <a:rPr dirty="0"/>
              <a:t> </a:t>
            </a:r>
            <a:r>
              <a:rPr dirty="0" err="1"/>
              <a:t>warunków</a:t>
            </a:r>
            <a:r>
              <a:rPr dirty="0"/>
              <a:t> </a:t>
            </a:r>
            <a:r>
              <a:rPr dirty="0" err="1"/>
              <a:t>umożliwiających</a:t>
            </a:r>
            <a:r>
              <a:rPr dirty="0"/>
              <a:t> </a:t>
            </a:r>
            <a:r>
              <a:rPr dirty="0" err="1"/>
              <a:t>dokonanie</a:t>
            </a:r>
            <a:r>
              <a:rPr dirty="0"/>
              <a:t> </a:t>
            </a:r>
            <a:r>
              <a:rPr dirty="0" err="1"/>
              <a:t>wyboru</a:t>
            </a:r>
            <a:r>
              <a:rPr dirty="0"/>
              <a:t> </a:t>
            </a:r>
            <a:r>
              <a:rPr dirty="0" err="1"/>
              <a:t>towaru</a:t>
            </a:r>
            <a:r>
              <a:rPr dirty="0"/>
              <a:t> </a:t>
            </a:r>
            <a:r>
              <a:rPr dirty="0" err="1"/>
              <a:t>i</a:t>
            </a:r>
            <a:r>
              <a:rPr dirty="0"/>
              <a:t> </a:t>
            </a:r>
            <a:r>
              <a:rPr dirty="0" err="1"/>
              <a:t>sprawdzenie</a:t>
            </a:r>
            <a:r>
              <a:rPr dirty="0"/>
              <a:t> </a:t>
            </a:r>
            <a:r>
              <a:rPr dirty="0" err="1"/>
              <a:t>jego</a:t>
            </a:r>
            <a:r>
              <a:rPr dirty="0"/>
              <a:t> </a:t>
            </a:r>
            <a:r>
              <a:rPr dirty="0" err="1"/>
              <a:t>jakości</a:t>
            </a:r>
            <a:r>
              <a:rPr dirty="0"/>
              <a:t>, </a:t>
            </a:r>
            <a:r>
              <a:rPr dirty="0" err="1"/>
              <a:t>kompletności</a:t>
            </a:r>
            <a:r>
              <a:rPr dirty="0"/>
              <a:t>, a </a:t>
            </a:r>
            <a:r>
              <a:rPr dirty="0" err="1"/>
              <a:t>także</a:t>
            </a:r>
            <a:r>
              <a:rPr dirty="0"/>
              <a:t> </a:t>
            </a:r>
            <a:r>
              <a:rPr dirty="0" err="1"/>
              <a:t>prawidłowości</a:t>
            </a:r>
            <a:r>
              <a:rPr dirty="0"/>
              <a:t> </a:t>
            </a:r>
            <a:r>
              <a:rPr dirty="0" err="1"/>
              <a:t>funkcjonowania</a:t>
            </a:r>
            <a:r>
              <a:rPr dirty="0"/>
              <a:t> </a:t>
            </a:r>
            <a:r>
              <a:rPr dirty="0" err="1"/>
              <a:t>głównych</a:t>
            </a:r>
            <a:r>
              <a:rPr dirty="0"/>
              <a:t> </a:t>
            </a:r>
            <a:r>
              <a:rPr dirty="0" err="1"/>
              <a:t>mechanizmów</a:t>
            </a:r>
            <a:r>
              <a:rPr dirty="0"/>
              <a:t> </a:t>
            </a:r>
            <a:r>
              <a:rPr dirty="0" err="1" smtClean="0"/>
              <a:t>i</a:t>
            </a:r>
            <a:r>
              <a:rPr lang="pl-PL" dirty="0"/>
              <a:t> </a:t>
            </a:r>
            <a:r>
              <a:rPr dirty="0" err="1" smtClean="0"/>
              <a:t>podstawowych</a:t>
            </a:r>
            <a:r>
              <a:rPr dirty="0" smtClean="0"/>
              <a:t> </a:t>
            </a:r>
            <a:r>
              <a:rPr dirty="0" err="1"/>
              <a:t>podzespołów</a:t>
            </a:r>
            <a:r>
              <a:rPr dirty="0"/>
              <a:t>.</a:t>
            </a:r>
          </a:p>
          <a:p>
            <a:pPr algn="just">
              <a:lnSpc>
                <a:spcPct val="96000"/>
              </a:lnSpc>
              <a:defRPr sz="1800"/>
            </a:pPr>
            <a:r>
              <a:rPr dirty="0"/>
              <a:t>W </a:t>
            </a:r>
            <a:r>
              <a:rPr dirty="0" err="1"/>
              <a:t>przypadku</a:t>
            </a:r>
            <a:r>
              <a:rPr dirty="0"/>
              <a:t> </a:t>
            </a:r>
            <a:r>
              <a:rPr dirty="0" err="1"/>
              <a:t>promocji</a:t>
            </a:r>
            <a:r>
              <a:rPr dirty="0"/>
              <a:t> </a:t>
            </a:r>
            <a:r>
              <a:rPr dirty="0" err="1"/>
              <a:t>lub</a:t>
            </a:r>
            <a:r>
              <a:rPr dirty="0"/>
              <a:t> </a:t>
            </a:r>
            <a:r>
              <a:rPr dirty="0" err="1"/>
              <a:t>posezonowych</a:t>
            </a:r>
            <a:r>
              <a:rPr dirty="0"/>
              <a:t> </a:t>
            </a:r>
            <a:r>
              <a:rPr dirty="0" err="1"/>
              <a:t>wyprzedaży</a:t>
            </a:r>
            <a:r>
              <a:rPr dirty="0"/>
              <a:t> </a:t>
            </a:r>
            <a:r>
              <a:rPr dirty="0" err="1"/>
              <a:t>przysługują</a:t>
            </a:r>
            <a:r>
              <a:rPr dirty="0"/>
              <a:t> </a:t>
            </a:r>
            <a:r>
              <a:rPr dirty="0" err="1"/>
              <a:t>klientom</a:t>
            </a:r>
            <a:r>
              <a:rPr dirty="0"/>
              <a:t> </a:t>
            </a:r>
            <a:r>
              <a:rPr dirty="0" err="1"/>
              <a:t>takie</a:t>
            </a:r>
            <a:r>
              <a:rPr dirty="0"/>
              <a:t> same </a:t>
            </a:r>
            <a:r>
              <a:rPr dirty="0" err="1"/>
              <a:t>uprawnienia</a:t>
            </a:r>
            <a:r>
              <a:rPr dirty="0"/>
              <a:t>, </a:t>
            </a:r>
            <a:r>
              <a:rPr dirty="0" err="1"/>
              <a:t>jak</a:t>
            </a:r>
            <a:r>
              <a:rPr dirty="0"/>
              <a:t> w </a:t>
            </a:r>
            <a:r>
              <a:rPr dirty="0" err="1"/>
              <a:t>przypadku</a:t>
            </a:r>
            <a:r>
              <a:rPr dirty="0"/>
              <a:t> </a:t>
            </a:r>
            <a:r>
              <a:rPr dirty="0" err="1"/>
              <a:t>towarów</a:t>
            </a:r>
            <a:r>
              <a:rPr dirty="0"/>
              <a:t> w </a:t>
            </a:r>
            <a:r>
              <a:rPr dirty="0" err="1"/>
              <a:t>standardowych</a:t>
            </a:r>
            <a:r>
              <a:rPr dirty="0"/>
              <a:t> </a:t>
            </a:r>
            <a:r>
              <a:rPr dirty="0" err="1"/>
              <a:t>cenach</a:t>
            </a:r>
            <a:r>
              <a:rPr dirty="0"/>
              <a:t>. </a:t>
            </a:r>
            <a:r>
              <a:rPr dirty="0" err="1"/>
              <a:t>Komunikaty</a:t>
            </a:r>
            <a:r>
              <a:rPr dirty="0"/>
              <a:t> </a:t>
            </a:r>
            <a:r>
              <a:rPr dirty="0" err="1"/>
              <a:t>typu</a:t>
            </a:r>
            <a:r>
              <a:rPr dirty="0"/>
              <a:t>: „</a:t>
            </a:r>
            <a:r>
              <a:rPr dirty="0" err="1"/>
              <a:t>towar</a:t>
            </a:r>
            <a:r>
              <a:rPr dirty="0"/>
              <a:t> </a:t>
            </a:r>
            <a:r>
              <a:rPr dirty="0" err="1"/>
              <a:t>przeceniony</a:t>
            </a:r>
            <a:r>
              <a:rPr dirty="0"/>
              <a:t> </a:t>
            </a:r>
            <a:r>
              <a:rPr dirty="0" err="1"/>
              <a:t>nie</a:t>
            </a:r>
            <a:r>
              <a:rPr dirty="0"/>
              <a:t> </a:t>
            </a:r>
            <a:r>
              <a:rPr dirty="0" err="1"/>
              <a:t>podlega</a:t>
            </a:r>
            <a:r>
              <a:rPr dirty="0"/>
              <a:t> </a:t>
            </a:r>
            <a:r>
              <a:rPr dirty="0" err="1"/>
              <a:t>reklamacji</a:t>
            </a:r>
            <a:r>
              <a:rPr dirty="0"/>
              <a:t>”, „</a:t>
            </a:r>
            <a:r>
              <a:rPr dirty="0" err="1">
                <a:solidFill>
                  <a:srgbClr val="FF0000"/>
                </a:solidFill>
              </a:rPr>
              <a:t>po</a:t>
            </a:r>
            <a:r>
              <a:rPr dirty="0">
                <a:solidFill>
                  <a:srgbClr val="FF0000"/>
                </a:solidFill>
              </a:rPr>
              <a:t> </a:t>
            </a:r>
            <a:r>
              <a:rPr dirty="0" err="1">
                <a:solidFill>
                  <a:srgbClr val="FF0000"/>
                </a:solidFill>
              </a:rPr>
              <a:t>odejściu</a:t>
            </a:r>
            <a:r>
              <a:rPr dirty="0">
                <a:solidFill>
                  <a:srgbClr val="FF0000"/>
                </a:solidFill>
              </a:rPr>
              <a:t> od </a:t>
            </a:r>
            <a:r>
              <a:rPr dirty="0" err="1">
                <a:solidFill>
                  <a:srgbClr val="FF0000"/>
                </a:solidFill>
              </a:rPr>
              <a:t>kasy</a:t>
            </a:r>
            <a:r>
              <a:rPr dirty="0">
                <a:solidFill>
                  <a:srgbClr val="FF0000"/>
                </a:solidFill>
              </a:rPr>
              <a:t> </a:t>
            </a:r>
            <a:r>
              <a:rPr dirty="0" err="1">
                <a:solidFill>
                  <a:srgbClr val="FF0000"/>
                </a:solidFill>
              </a:rPr>
              <a:t>reklamacji</a:t>
            </a:r>
            <a:r>
              <a:rPr dirty="0">
                <a:solidFill>
                  <a:srgbClr val="FF0000"/>
                </a:solidFill>
              </a:rPr>
              <a:t> </a:t>
            </a:r>
            <a:r>
              <a:rPr dirty="0" err="1">
                <a:solidFill>
                  <a:srgbClr val="FF0000"/>
                </a:solidFill>
              </a:rPr>
              <a:t>się</a:t>
            </a:r>
            <a:r>
              <a:rPr dirty="0">
                <a:solidFill>
                  <a:srgbClr val="FF0000"/>
                </a:solidFill>
              </a:rPr>
              <a:t> </a:t>
            </a:r>
            <a:r>
              <a:rPr dirty="0" err="1">
                <a:solidFill>
                  <a:srgbClr val="FF0000"/>
                </a:solidFill>
              </a:rPr>
              <a:t>nie</a:t>
            </a:r>
            <a:r>
              <a:rPr dirty="0">
                <a:solidFill>
                  <a:srgbClr val="FF0000"/>
                </a:solidFill>
              </a:rPr>
              <a:t> </a:t>
            </a:r>
            <a:r>
              <a:rPr dirty="0" err="1">
                <a:solidFill>
                  <a:srgbClr val="FF0000"/>
                </a:solidFill>
              </a:rPr>
              <a:t>uwzględnia</a:t>
            </a:r>
            <a:r>
              <a:rPr dirty="0"/>
              <a:t>” </a:t>
            </a:r>
            <a:r>
              <a:rPr dirty="0" err="1"/>
              <a:t>nie</a:t>
            </a:r>
            <a:r>
              <a:rPr dirty="0"/>
              <a:t> </a:t>
            </a:r>
            <a:r>
              <a:rPr dirty="0" err="1"/>
              <a:t>pozbawiają</a:t>
            </a:r>
            <a:r>
              <a:rPr dirty="0"/>
              <a:t> </a:t>
            </a:r>
            <a:r>
              <a:rPr dirty="0" err="1"/>
              <a:t>klienta</a:t>
            </a:r>
            <a:r>
              <a:rPr dirty="0"/>
              <a:t> </a:t>
            </a:r>
            <a:r>
              <a:rPr dirty="0" err="1"/>
              <a:t>prawa</a:t>
            </a:r>
            <a:r>
              <a:rPr dirty="0"/>
              <a:t> do </a:t>
            </a:r>
            <a:r>
              <a:rPr dirty="0" err="1"/>
              <a:t>reklamacji</a:t>
            </a:r>
            <a:r>
              <a:rPr dirty="0"/>
              <a:t>. </a:t>
            </a:r>
            <a:r>
              <a:rPr dirty="0" err="1"/>
              <a:t>Szczególny</a:t>
            </a:r>
            <a:r>
              <a:rPr dirty="0"/>
              <a:t> </a:t>
            </a:r>
            <a:r>
              <a:rPr dirty="0" err="1"/>
              <a:t>przypadek</a:t>
            </a:r>
            <a:r>
              <a:rPr dirty="0"/>
              <a:t> </a:t>
            </a:r>
            <a:r>
              <a:rPr dirty="0" err="1"/>
              <a:t>dotyczy</a:t>
            </a:r>
            <a:r>
              <a:rPr dirty="0"/>
              <a:t> </a:t>
            </a:r>
            <a:r>
              <a:rPr dirty="0" err="1"/>
              <a:t>sytuacji</a:t>
            </a:r>
            <a:r>
              <a:rPr dirty="0"/>
              <a:t>, w </a:t>
            </a:r>
            <a:r>
              <a:rPr dirty="0" err="1"/>
              <a:t>której</a:t>
            </a:r>
            <a:r>
              <a:rPr dirty="0"/>
              <a:t> </a:t>
            </a:r>
            <a:r>
              <a:rPr dirty="0" err="1"/>
              <a:t>konsument</a:t>
            </a:r>
            <a:r>
              <a:rPr dirty="0"/>
              <a:t> </a:t>
            </a:r>
            <a:r>
              <a:rPr dirty="0" err="1"/>
              <a:t>zostaje</a:t>
            </a:r>
            <a:r>
              <a:rPr dirty="0"/>
              <a:t> </a:t>
            </a:r>
            <a:r>
              <a:rPr dirty="0" err="1"/>
              <a:t>wyraźnie</a:t>
            </a:r>
            <a:r>
              <a:rPr dirty="0"/>
              <a:t> </a:t>
            </a:r>
            <a:r>
              <a:rPr dirty="0" err="1"/>
              <a:t>poinformowany</a:t>
            </a:r>
            <a:r>
              <a:rPr dirty="0"/>
              <a:t> o </a:t>
            </a:r>
            <a:r>
              <a:rPr dirty="0" err="1"/>
              <a:t>wadzie</a:t>
            </a:r>
            <a:r>
              <a:rPr dirty="0"/>
              <a:t> </a:t>
            </a:r>
            <a:r>
              <a:rPr dirty="0" err="1"/>
              <a:t>przecenionego</a:t>
            </a:r>
            <a:r>
              <a:rPr dirty="0"/>
              <a:t> </a:t>
            </a:r>
            <a:r>
              <a:rPr dirty="0" err="1"/>
              <a:t>towaru</a:t>
            </a:r>
            <a:r>
              <a:rPr dirty="0"/>
              <a:t> – </a:t>
            </a:r>
            <a:r>
              <a:rPr dirty="0" err="1"/>
              <a:t>wtedy</a:t>
            </a:r>
            <a:r>
              <a:rPr dirty="0"/>
              <a:t> </a:t>
            </a:r>
            <a:r>
              <a:rPr dirty="0" err="1"/>
              <a:t>nie</a:t>
            </a:r>
            <a:r>
              <a:rPr dirty="0"/>
              <a:t> </a:t>
            </a:r>
            <a:r>
              <a:rPr dirty="0" err="1"/>
              <a:t>może</a:t>
            </a:r>
            <a:r>
              <a:rPr dirty="0"/>
              <a:t> </a:t>
            </a:r>
            <a:r>
              <a:rPr dirty="0" err="1"/>
              <a:t>składać</a:t>
            </a:r>
            <a:r>
              <a:rPr dirty="0"/>
              <a:t> </a:t>
            </a:r>
            <a:r>
              <a:rPr dirty="0" err="1"/>
              <a:t>reklamacji</a:t>
            </a:r>
            <a:r>
              <a:rPr dirty="0"/>
              <a:t> </a:t>
            </a:r>
            <a:r>
              <a:rPr dirty="0" err="1"/>
              <a:t>wobec</a:t>
            </a:r>
            <a:r>
              <a:rPr dirty="0"/>
              <a:t> </a:t>
            </a:r>
            <a:r>
              <a:rPr dirty="0" err="1"/>
              <a:t>tej</a:t>
            </a:r>
            <a:r>
              <a:rPr dirty="0"/>
              <a:t> </a:t>
            </a:r>
            <a:r>
              <a:rPr dirty="0" err="1"/>
              <a:t>konkretnej</a:t>
            </a:r>
            <a:r>
              <a:rPr dirty="0"/>
              <a:t> </a:t>
            </a:r>
            <a:r>
              <a:rPr dirty="0" err="1"/>
              <a:t>wady</a:t>
            </a:r>
            <a:r>
              <a:rPr dirty="0"/>
              <a:t>, ale w </a:t>
            </a:r>
            <a:r>
              <a:rPr dirty="0" err="1"/>
              <a:t>przypadku</a:t>
            </a:r>
            <a:r>
              <a:rPr dirty="0"/>
              <a:t> </a:t>
            </a:r>
            <a:r>
              <a:rPr dirty="0" err="1"/>
              <a:t>zauważenia</a:t>
            </a:r>
            <a:r>
              <a:rPr dirty="0"/>
              <a:t> </a:t>
            </a:r>
            <a:r>
              <a:rPr dirty="0" err="1"/>
              <a:t>innych</a:t>
            </a:r>
            <a:r>
              <a:rPr dirty="0"/>
              <a:t>, </a:t>
            </a:r>
            <a:r>
              <a:rPr dirty="0" err="1"/>
              <a:t>może</a:t>
            </a:r>
            <a:r>
              <a:rPr dirty="0"/>
              <a:t> </a:t>
            </a:r>
            <a:r>
              <a:rPr dirty="0" err="1"/>
              <a:t>zgłosić</a:t>
            </a:r>
            <a:r>
              <a:rPr dirty="0"/>
              <a:t> </a:t>
            </a:r>
            <a:r>
              <a:rPr dirty="0" err="1"/>
              <a:t>reklamację</a:t>
            </a:r>
            <a:r>
              <a:rPr dirty="0"/>
              <a:t>.</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1" y="1024237"/>
            <a:ext cx="9601196" cy="970450"/>
          </a:xfrm>
        </p:spPr>
        <p:txBody>
          <a:bodyPr>
            <a:noAutofit/>
          </a:bodyPr>
          <a:lstStyle/>
          <a:p>
            <a:r>
              <a:rPr lang="pl-PL" sz="2000" dirty="0"/>
              <a:t>Na podstawie definicji przytaczanej przez amerykańską organizację pozarządową </a:t>
            </a:r>
            <a:r>
              <a:rPr lang="en-US" sz="2000" dirty="0"/>
              <a:t>Mail Abuse Prevention System, pod </a:t>
            </a:r>
            <a:r>
              <a:rPr lang="en-US" sz="2000" dirty="0" err="1"/>
              <a:t>poj</a:t>
            </a:r>
            <a:r>
              <a:rPr lang="pl-PL" sz="2000" dirty="0" err="1"/>
              <a:t>ęciem</a:t>
            </a:r>
            <a:r>
              <a:rPr lang="pl-PL" sz="2000" dirty="0"/>
              <a:t> „spam” </a:t>
            </a:r>
            <a:r>
              <a:rPr lang="it-IT" sz="2000" dirty="0"/>
              <a:t>nale</a:t>
            </a:r>
            <a:r>
              <a:rPr lang="pl-PL" sz="2000" dirty="0" err="1"/>
              <a:t>ży</a:t>
            </a:r>
            <a:r>
              <a:rPr lang="pl-PL" sz="2000" dirty="0"/>
              <a:t> rozumieć informację przesłaną drogą elektroniczną (w tym nie tylko informację handlową), </a:t>
            </a:r>
            <a:r>
              <a:rPr lang="pl-PL" sz="2000" dirty="0" err="1"/>
              <a:t>kt</a:t>
            </a:r>
            <a:r>
              <a:rPr lang="es-ES_tradnl" sz="2000" dirty="0"/>
              <a:t>ó</a:t>
            </a:r>
            <a:r>
              <a:rPr lang="it-IT" sz="2000" dirty="0"/>
              <a:t>ra spe</a:t>
            </a:r>
            <a:r>
              <a:rPr lang="pl-PL" sz="2000" dirty="0" err="1"/>
              <a:t>łnia</a:t>
            </a:r>
            <a:r>
              <a:rPr lang="pl-PL" sz="2000" dirty="0"/>
              <a:t> łącznie następujące warunki</a:t>
            </a:r>
            <a:r>
              <a:rPr lang="pl-PL" sz="2000" dirty="0" smtClean="0"/>
              <a:t>:</a:t>
            </a:r>
            <a:endParaRPr lang="pl-PL" sz="2000" dirty="0"/>
          </a:p>
        </p:txBody>
      </p:sp>
      <p:sp>
        <p:nvSpPr>
          <p:cNvPr id="3" name="Symbol zastępczy zawartości 2"/>
          <p:cNvSpPr>
            <a:spLocks noGrp="1"/>
          </p:cNvSpPr>
          <p:nvPr>
            <p:ph idx="1"/>
          </p:nvPr>
        </p:nvSpPr>
        <p:spPr/>
        <p:txBody>
          <a:bodyPr/>
          <a:lstStyle/>
          <a:p>
            <a:pPr algn="just"/>
            <a:r>
              <a:rPr lang="pl-PL" dirty="0" smtClean="0"/>
              <a:t>jej </a:t>
            </a:r>
            <a:r>
              <a:rPr lang="pl-PL" dirty="0"/>
              <a:t>treść i kontekst są niezależne od tożsamości odbiorcy, ponieważ potencjalnie może być skierowana do wielu innych os</a:t>
            </a:r>
            <a:r>
              <a:rPr lang="es-ES_tradnl" dirty="0"/>
              <a:t>ó</a:t>
            </a:r>
            <a:r>
              <a:rPr lang="pl-PL" dirty="0"/>
              <a:t>b</a:t>
            </a:r>
          </a:p>
          <a:p>
            <a:pPr algn="just"/>
            <a:r>
              <a:rPr lang="pl-PL" dirty="0" smtClean="0"/>
              <a:t>odbiorca </a:t>
            </a:r>
            <a:r>
              <a:rPr lang="pl-PL" dirty="0"/>
              <a:t>nie wyraził wcześniej zgody na otrzymanie wiadomości, przy czym zgoda taka musi być wyraźna, możliwa do weryfikacji, zamierzona i zawsze odwołalna,</a:t>
            </a:r>
          </a:p>
          <a:p>
            <a:pPr algn="just"/>
            <a:r>
              <a:rPr lang="pl-PL" dirty="0"/>
              <a:t>z okoliczności wynika, że wysyłający odniesie większe korzyści z faktu wysłania wiadomości w stosunku do korzyści, jakie odniesie odbiorca w związku z jej odbiorem. </a:t>
            </a:r>
          </a:p>
        </p:txBody>
      </p:sp>
    </p:spTree>
    <p:extLst>
      <p:ext uri="{BB962C8B-B14F-4D97-AF65-F5344CB8AC3E}">
        <p14:creationId xmlns:p14="http://schemas.microsoft.com/office/powerpoint/2010/main" val="103483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lgn="just"/>
            <a:r>
              <a:rPr lang="pl-PL" dirty="0"/>
              <a:t>Korespondencja zaliczana do spamu coraz częściej wykorzystywana jest posiłkowo do działań kryminalnych w </a:t>
            </a:r>
            <a:r>
              <a:rPr lang="pl-PL" dirty="0" err="1"/>
              <a:t>internecie</a:t>
            </a:r>
            <a:r>
              <a:rPr lang="pl-PL" dirty="0"/>
              <a:t>, takich jak: </a:t>
            </a:r>
            <a:r>
              <a:rPr lang="pl-PL" dirty="0" err="1"/>
              <a:t>pr</a:t>
            </a:r>
            <a:r>
              <a:rPr lang="es-ES_tradnl" dirty="0"/>
              <a:t>ó</a:t>
            </a:r>
            <a:r>
              <a:rPr lang="pl-PL" dirty="0"/>
              <a:t>by wyłudzeń informacji finansowych (numery kont oraz hasła dostępu), czy wysyłanie zamaskowanych wiadomości podszywających się pod zaufanych </a:t>
            </a:r>
            <a:r>
              <a:rPr lang="pl-PL" dirty="0" err="1"/>
              <a:t>nadawc</a:t>
            </a:r>
            <a:r>
              <a:rPr lang="es-ES_tradnl" dirty="0"/>
              <a:t>ó</a:t>
            </a:r>
            <a:r>
              <a:rPr lang="pl-PL" dirty="0"/>
              <a:t>w („</a:t>
            </a:r>
            <a:r>
              <a:rPr lang="nl-NL" dirty="0"/>
              <a:t>brand-spoofing</a:t>
            </a:r>
            <a:r>
              <a:rPr lang="pl-PL" dirty="0"/>
              <a:t>”, „</a:t>
            </a:r>
            <a:r>
              <a:rPr lang="en-US" dirty="0"/>
              <a:t>phishing</a:t>
            </a:r>
            <a:r>
              <a:rPr lang="pl-PL" dirty="0"/>
              <a:t>”).</a:t>
            </a:r>
          </a:p>
          <a:p>
            <a:endParaRPr lang="pl-PL" dirty="0"/>
          </a:p>
        </p:txBody>
      </p:sp>
    </p:spTree>
    <p:extLst>
      <p:ext uri="{BB962C8B-B14F-4D97-AF65-F5344CB8AC3E}">
        <p14:creationId xmlns:p14="http://schemas.microsoft.com/office/powerpoint/2010/main" val="27580807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t>Ochrona przed spamem - jakie mamy prawa i gdzie zgłosić </a:t>
            </a:r>
            <a:r>
              <a:rPr lang="ru-RU" sz="3200" dirty="0"/>
              <a:t>problem</a:t>
            </a:r>
            <a:r>
              <a:rPr lang="ru-RU" sz="3200" dirty="0" smtClean="0"/>
              <a:t>?</a:t>
            </a:r>
            <a:endParaRPr lang="pl-PL" dirty="0"/>
          </a:p>
        </p:txBody>
      </p:sp>
      <p:sp>
        <p:nvSpPr>
          <p:cNvPr id="3" name="Symbol zastępczy zawartości 2"/>
          <p:cNvSpPr>
            <a:spLocks noGrp="1"/>
          </p:cNvSpPr>
          <p:nvPr>
            <p:ph idx="1"/>
          </p:nvPr>
        </p:nvSpPr>
        <p:spPr/>
        <p:txBody>
          <a:bodyPr>
            <a:normAutofit lnSpcReduction="10000"/>
          </a:bodyPr>
          <a:lstStyle/>
          <a:p>
            <a:pPr marL="0" indent="0" algn="just">
              <a:buNone/>
            </a:pPr>
            <a:r>
              <a:rPr lang="pl-PL" dirty="0"/>
              <a:t>W sytuacji otrzymania spamu należy przede wszystkim upewnić się, czy nie wyrażałeś zgody na otrzymywanie korespondencji od nadawcy lub </a:t>
            </a:r>
            <a:r>
              <a:rPr lang="pl-PL" dirty="0" err="1"/>
              <a:t>Tw</a:t>
            </a:r>
            <a:r>
              <a:rPr lang="es-ES_tradnl" dirty="0"/>
              <a:t>ó</a:t>
            </a:r>
            <a:r>
              <a:rPr lang="pl-PL" dirty="0"/>
              <a:t>j adres nie został mu przekazany przez inną firmę, </a:t>
            </a:r>
            <a:r>
              <a:rPr lang="pl-PL" dirty="0" err="1"/>
              <a:t>kt</a:t>
            </a:r>
            <a:r>
              <a:rPr lang="es-ES_tradnl" dirty="0"/>
              <a:t>ó</a:t>
            </a:r>
            <a:r>
              <a:rPr lang="pl-PL" dirty="0"/>
              <a:t>rej pozwoliłeś na udostępnianie go osobom trzecim. Jeżeli informacja o udzieleniu przez Ciebie zgody znajduje się w otrzymanym liście i jest ona prawdziwa, masz prawo w każdej chwili, bez podawania przyczyny, zgodę tę odwołać. Wystarczy przesłać pocztą elektroniczną następującą treść: „Sprzeciwiam się dalszemu wykorzystywaniu przez Waszą firmę moich danych osobowych do cel</a:t>
            </a:r>
            <a:r>
              <a:rPr lang="es-ES_tradnl" dirty="0"/>
              <a:t>ó</a:t>
            </a:r>
            <a:r>
              <a:rPr lang="pl-PL" dirty="0"/>
              <a:t>w marketingowych i przekazywania tych danych innym podmiotom”.</a:t>
            </a:r>
          </a:p>
          <a:p>
            <a:endParaRPr lang="pl-PL" dirty="0"/>
          </a:p>
        </p:txBody>
      </p:sp>
    </p:spTree>
    <p:extLst>
      <p:ext uri="{BB962C8B-B14F-4D97-AF65-F5344CB8AC3E}">
        <p14:creationId xmlns:p14="http://schemas.microsoft.com/office/powerpoint/2010/main" val="23726682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lgn="just"/>
            <a:r>
              <a:rPr lang="pl-PL" dirty="0"/>
              <a:t>W tym miejscu należy przypomnieć, że przy zakładaniu darmowych kont internetowych na popularnych portalach warunkiem koniecznym do dokonania pełnej rejestracji jest wyrażenie zgody na otrzymywanie określonego rodzaju informacji handlowych. W związku z tym dopuszczalne jest wysyłanie komunikat</a:t>
            </a:r>
            <a:r>
              <a:rPr lang="es-ES_tradnl" dirty="0"/>
              <a:t>ó</a:t>
            </a:r>
            <a:r>
              <a:rPr lang="pl-PL" dirty="0"/>
              <a:t>w handlowych na takie konto.</a:t>
            </a:r>
          </a:p>
          <a:p>
            <a:endParaRPr lang="pl-PL" dirty="0"/>
          </a:p>
        </p:txBody>
      </p:sp>
    </p:spTree>
    <p:extLst>
      <p:ext uri="{BB962C8B-B14F-4D97-AF65-F5344CB8AC3E}">
        <p14:creationId xmlns:p14="http://schemas.microsoft.com/office/powerpoint/2010/main" val="38265003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lnSpcReduction="10000"/>
          </a:bodyPr>
          <a:lstStyle/>
          <a:p>
            <a:pPr algn="just"/>
            <a:r>
              <a:rPr lang="pl-PL" dirty="0"/>
              <a:t>Jeżeli list został wysłany bez Twojej zgody, w żadnym wypadku nie odpowiadaj na list drogą elektroniczną. Odpowiedź od Ciebie będzie dla spamera sygnałem, że jego list rzeczywiście dotarł, a Ty przeczytałeś jego treść. To upewni go, że adres działa i warto na niego wysyłać kolejne oferty. Ta sama zasada dotyczy możliwości wypisania się z list dystrybucyjnych przez kliknięcie odnośnika w liście (np. dostajesz informację handlową </a:t>
            </a:r>
            <a:r>
              <a:rPr lang="pl-PL" dirty="0" smtClean="0"/>
              <a:t/>
            </a:r>
            <a:br>
              <a:rPr lang="pl-PL" dirty="0" smtClean="0"/>
            </a:br>
            <a:r>
              <a:rPr lang="pl-PL" dirty="0" smtClean="0"/>
              <a:t>z </a:t>
            </a:r>
            <a:r>
              <a:rPr lang="pl-PL" dirty="0"/>
              <a:t>dopiskiem: „Jeżeli nie zgadzasz się na otrzymywanie następnych wiadomości, odpisz na adres „xxx@spam.com.pl”) – zazwyczaj zamiast pożądanego skutku, zaowocuje to większą ilością niechcianej korespondencji.</a:t>
            </a:r>
          </a:p>
          <a:p>
            <a:endParaRPr lang="pl-PL" dirty="0"/>
          </a:p>
        </p:txBody>
      </p:sp>
    </p:spTree>
    <p:extLst>
      <p:ext uri="{BB962C8B-B14F-4D97-AF65-F5344CB8AC3E}">
        <p14:creationId xmlns:p14="http://schemas.microsoft.com/office/powerpoint/2010/main" val="18981628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1295402" y="2417596"/>
            <a:ext cx="9601196" cy="4098614"/>
          </a:xfrm>
        </p:spPr>
        <p:txBody>
          <a:bodyPr>
            <a:normAutofit fontScale="85000" lnSpcReduction="20000"/>
          </a:bodyPr>
          <a:lstStyle/>
          <a:p>
            <a:pPr algn="just"/>
            <a:r>
              <a:rPr lang="pl-PL" dirty="0"/>
              <a:t>Przepisy przewidują odpowiedzialność karną </a:t>
            </a:r>
            <a:r>
              <a:rPr lang="pl-PL" dirty="0" err="1"/>
              <a:t>zar</a:t>
            </a:r>
            <a:r>
              <a:rPr lang="es-ES_tradnl" dirty="0"/>
              <a:t>ó</a:t>
            </a:r>
            <a:r>
              <a:rPr lang="pl-PL" dirty="0" err="1"/>
              <a:t>wno</a:t>
            </a:r>
            <a:r>
              <a:rPr lang="pl-PL" dirty="0"/>
              <a:t> za bezprawne wykorzystywanie danych osobowych, jak i przesyłanie </a:t>
            </a:r>
            <a:r>
              <a:rPr lang="pl-PL" dirty="0" err="1"/>
              <a:t>niezam</a:t>
            </a:r>
            <a:r>
              <a:rPr lang="es-ES_tradnl" dirty="0"/>
              <a:t>ó</a:t>
            </a:r>
            <a:r>
              <a:rPr lang="pl-PL" dirty="0" err="1"/>
              <a:t>wionych</a:t>
            </a:r>
            <a:r>
              <a:rPr lang="pl-PL" dirty="0"/>
              <a:t> informacji handlowych. Kto przesyła za pomocą </a:t>
            </a:r>
            <a:r>
              <a:rPr lang="pl-PL" dirty="0" err="1"/>
              <a:t>środk</a:t>
            </a:r>
            <a:r>
              <a:rPr lang="es-ES_tradnl" dirty="0"/>
              <a:t>ó</a:t>
            </a:r>
            <a:r>
              <a:rPr lang="pl-PL" dirty="0"/>
              <a:t>w komunikacji elektronicznej </a:t>
            </a:r>
            <a:r>
              <a:rPr lang="pl-PL" dirty="0" err="1"/>
              <a:t>niezam</a:t>
            </a:r>
            <a:r>
              <a:rPr lang="es-ES_tradnl" dirty="0"/>
              <a:t>ó</a:t>
            </a:r>
            <a:r>
              <a:rPr lang="pl-PL" dirty="0" err="1"/>
              <a:t>wione</a:t>
            </a:r>
            <a:r>
              <a:rPr lang="pl-PL" dirty="0"/>
              <a:t> informacje handlowe, podlega karze grzywny (art. 24 ust. 1 ustawy o świadczeniu usług drogą elektroniczną). Ściganie wykroczenia przesyłania </a:t>
            </a:r>
            <a:r>
              <a:rPr lang="pl-PL" dirty="0" err="1"/>
              <a:t>niezam</a:t>
            </a:r>
            <a:r>
              <a:rPr lang="es-ES_tradnl" dirty="0"/>
              <a:t>ó</a:t>
            </a:r>
            <a:r>
              <a:rPr lang="pl-PL" dirty="0" err="1"/>
              <a:t>wionych</a:t>
            </a:r>
            <a:r>
              <a:rPr lang="pl-PL" dirty="0"/>
              <a:t> informacji handlowych następuje na wniosek pokrzywdzonego. W związku z tym, jeżeli uważasz, że Twoje dane osobowe są wykorzystywane bezprawnie lub gdy otrzymujesz </a:t>
            </a:r>
            <a:r>
              <a:rPr lang="pl-PL" dirty="0" err="1"/>
              <a:t>niezam</a:t>
            </a:r>
            <a:r>
              <a:rPr lang="es-ES_tradnl" dirty="0"/>
              <a:t>ó</a:t>
            </a:r>
            <a:r>
              <a:rPr lang="pl-PL" dirty="0" err="1"/>
              <a:t>wione</a:t>
            </a:r>
            <a:r>
              <a:rPr lang="pl-PL" dirty="0"/>
              <a:t> informacje handlowe, możesz złożyć zawiadomienie na Policję w związku z popełnieniem wykroczenia</a:t>
            </a:r>
            <a:r>
              <a:rPr lang="pl-PL" dirty="0" smtClean="0"/>
              <a:t>.</a:t>
            </a:r>
          </a:p>
          <a:p>
            <a:pPr algn="just"/>
            <a:r>
              <a:rPr lang="pl-PL" dirty="0" smtClean="0"/>
              <a:t>Niezależnie od powyższego, możesz skorzystać z cywilnoprawnych </a:t>
            </a:r>
            <a:r>
              <a:rPr lang="pl-PL" dirty="0" err="1" smtClean="0"/>
              <a:t>środk</a:t>
            </a:r>
            <a:r>
              <a:rPr lang="es-ES_tradnl" dirty="0" smtClean="0"/>
              <a:t>ó</a:t>
            </a:r>
            <a:r>
              <a:rPr lang="pl-PL" dirty="0" smtClean="0"/>
              <a:t>w ochrony przed </a:t>
            </a:r>
            <a:r>
              <a:rPr lang="pl-PL" dirty="0" err="1" smtClean="0"/>
              <a:t>niezam</a:t>
            </a:r>
            <a:r>
              <a:rPr lang="es-ES_tradnl" dirty="0" smtClean="0"/>
              <a:t>ó</a:t>
            </a:r>
            <a:r>
              <a:rPr lang="pl-PL" dirty="0" smtClean="0"/>
              <a:t>wioną informacją handlową:</a:t>
            </a:r>
          </a:p>
          <a:p>
            <a:pPr marL="0" indent="0" algn="just">
              <a:buNone/>
            </a:pPr>
            <a:r>
              <a:rPr lang="pl-PL" dirty="0" smtClean="0"/>
              <a:t>     art</a:t>
            </a:r>
            <a:r>
              <a:rPr lang="pl-PL" dirty="0"/>
              <a:t>. 12 w zw. z art. 9 pkt 3 ustawy z dnia 23 sierpnia 2007 r. o przeciwdziałaniu nieuczciwym praktykom </a:t>
            </a:r>
            <a:r>
              <a:rPr lang="pl-PL" dirty="0" smtClean="0"/>
              <a:t>rynkowym </a:t>
            </a:r>
            <a:r>
              <a:rPr lang="pl-PL" dirty="0"/>
              <a:t>– ochrona konsument</a:t>
            </a:r>
            <a:r>
              <a:rPr lang="es-ES_tradnl" dirty="0"/>
              <a:t>ó</a:t>
            </a:r>
            <a:r>
              <a:rPr lang="pl-PL" dirty="0"/>
              <a:t>w przed agresywną praktyką rynkową,</a:t>
            </a:r>
          </a:p>
          <a:p>
            <a:pPr marL="0" indent="0" algn="just">
              <a:buNone/>
            </a:pPr>
            <a:r>
              <a:rPr lang="pl-PL" dirty="0" smtClean="0"/>
              <a:t>     art</a:t>
            </a:r>
            <a:r>
              <a:rPr lang="pl-PL" dirty="0"/>
              <a:t>. 23 i 24 Kodeksu cywilnego – ochrona d</a:t>
            </a:r>
            <a:r>
              <a:rPr lang="es-ES_tradnl" dirty="0"/>
              <a:t>ó</a:t>
            </a:r>
            <a:r>
              <a:rPr lang="pl-PL" dirty="0" err="1"/>
              <a:t>br</a:t>
            </a:r>
            <a:r>
              <a:rPr lang="pl-PL" dirty="0"/>
              <a:t> osobistych (prawo do prywatności).</a:t>
            </a:r>
          </a:p>
          <a:p>
            <a:endParaRPr lang="pl-PL" dirty="0"/>
          </a:p>
        </p:txBody>
      </p:sp>
    </p:spTree>
    <p:extLst>
      <p:ext uri="{BB962C8B-B14F-4D97-AF65-F5344CB8AC3E}">
        <p14:creationId xmlns:p14="http://schemas.microsoft.com/office/powerpoint/2010/main" val="1982668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lgn="just"/>
            <a:r>
              <a:rPr lang="pl-PL" dirty="0"/>
              <a:t>Należ</a:t>
            </a:r>
            <a:r>
              <a:rPr lang="en-US" dirty="0"/>
              <a:t>y r</a:t>
            </a:r>
            <a:r>
              <a:rPr lang="es-ES_tradnl" dirty="0"/>
              <a:t>ó</a:t>
            </a:r>
            <a:r>
              <a:rPr lang="pl-PL" dirty="0" err="1"/>
              <a:t>wnież</a:t>
            </a:r>
            <a:r>
              <a:rPr lang="pl-PL" dirty="0"/>
              <a:t> pamiętać, że spam zaczyna coraz częściej być wykorzystywany jako nośnik niebezpiecznych treści w </a:t>
            </a:r>
            <a:r>
              <a:rPr lang="pl-PL" dirty="0" err="1"/>
              <a:t>internecie</a:t>
            </a:r>
            <a:r>
              <a:rPr lang="pl-PL" dirty="0"/>
              <a:t>, takich jak: wirusy, konie trojańskie, dialery i inne robaki komputerowe, </a:t>
            </a:r>
            <a:r>
              <a:rPr lang="pl-PL" dirty="0" err="1"/>
              <a:t>kt</a:t>
            </a:r>
            <a:r>
              <a:rPr lang="es-ES_tradnl" dirty="0"/>
              <a:t>ó</a:t>
            </a:r>
            <a:r>
              <a:rPr lang="pl-PL" dirty="0"/>
              <a:t>re mogą instalować się na naszych komputerach, niszczyć zawartość dysk</a:t>
            </a:r>
            <a:r>
              <a:rPr lang="es-ES_tradnl" dirty="0"/>
              <a:t>ó</a:t>
            </a:r>
            <a:r>
              <a:rPr lang="pl-PL" dirty="0"/>
              <a:t>w, szpiegować nasze zachowania w </a:t>
            </a:r>
            <a:r>
              <a:rPr lang="pl-PL" dirty="0" err="1"/>
              <a:t>internecie</a:t>
            </a:r>
            <a:r>
              <a:rPr lang="pl-PL" dirty="0"/>
              <a:t> albo przekierowywać nasze połączenia na numery o podwyższonej płatności. Dlatego pod żadnym pozorem nie należy otwierać załącznik</a:t>
            </a:r>
            <a:r>
              <a:rPr lang="es-ES_tradnl" dirty="0"/>
              <a:t>ó</a:t>
            </a:r>
            <a:r>
              <a:rPr lang="pl-PL" dirty="0"/>
              <a:t>w do wiadomości od nieznanych </a:t>
            </a:r>
            <a:r>
              <a:rPr lang="pl-PL" dirty="0" err="1"/>
              <a:t>nadawc</a:t>
            </a:r>
            <a:r>
              <a:rPr lang="es-ES_tradnl" dirty="0"/>
              <a:t>ó</a:t>
            </a:r>
            <a:r>
              <a:rPr lang="pl-PL" dirty="0"/>
              <a:t>w albo takich, </a:t>
            </a:r>
            <a:r>
              <a:rPr lang="pl-PL" dirty="0" err="1"/>
              <a:t>kt</a:t>
            </a:r>
            <a:r>
              <a:rPr lang="es-ES_tradnl" dirty="0"/>
              <a:t>ó</a:t>
            </a:r>
            <a:r>
              <a:rPr lang="pl-PL" dirty="0" err="1"/>
              <a:t>rych</a:t>
            </a:r>
            <a:r>
              <a:rPr lang="pl-PL" dirty="0"/>
              <a:t> się nie spodziewamy.</a:t>
            </a:r>
          </a:p>
          <a:p>
            <a:endParaRPr lang="pl-PL" dirty="0"/>
          </a:p>
        </p:txBody>
      </p:sp>
    </p:spTree>
    <p:extLst>
      <p:ext uri="{BB962C8B-B14F-4D97-AF65-F5344CB8AC3E}">
        <p14:creationId xmlns:p14="http://schemas.microsoft.com/office/powerpoint/2010/main" val="37013350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Lekcja IV.</a:t>
            </a:r>
            <a:endParaRPr lang="pl-PL" dirty="0"/>
          </a:p>
        </p:txBody>
      </p:sp>
      <p:sp>
        <p:nvSpPr>
          <p:cNvPr id="3" name="Podtytuł 2"/>
          <p:cNvSpPr>
            <a:spLocks noGrp="1"/>
          </p:cNvSpPr>
          <p:nvPr>
            <p:ph type="subTitle" idx="1"/>
          </p:nvPr>
        </p:nvSpPr>
        <p:spPr/>
        <p:txBody>
          <a:bodyPr>
            <a:normAutofit/>
          </a:bodyPr>
          <a:lstStyle/>
          <a:p>
            <a:r>
              <a:rPr lang="pl-PL" sz="3200" dirty="0" smtClean="0"/>
              <a:t>TEMAT</a:t>
            </a:r>
            <a:r>
              <a:rPr lang="pl-PL" sz="3200" dirty="0"/>
              <a:t>:  USŁUGI FINANSOWE, KREDYTY, POŻYCZKI</a:t>
            </a:r>
          </a:p>
        </p:txBody>
      </p:sp>
    </p:spTree>
    <p:extLst>
      <p:ext uri="{BB962C8B-B14F-4D97-AF65-F5344CB8AC3E}">
        <p14:creationId xmlns:p14="http://schemas.microsoft.com/office/powerpoint/2010/main" val="31992091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Usługi finansowe, kredyty, pożyczki </a:t>
            </a:r>
            <a:endParaRPr lang="pl-PL" dirty="0"/>
          </a:p>
        </p:txBody>
      </p:sp>
      <p:sp>
        <p:nvSpPr>
          <p:cNvPr id="3" name="Symbol zastępczy zawartości 2"/>
          <p:cNvSpPr>
            <a:spLocks noGrp="1"/>
          </p:cNvSpPr>
          <p:nvPr>
            <p:ph idx="1"/>
          </p:nvPr>
        </p:nvSpPr>
        <p:spPr>
          <a:xfrm>
            <a:off x="818712" y="2442949"/>
            <a:ext cx="10554574" cy="4078167"/>
          </a:xfrm>
        </p:spPr>
        <p:txBody>
          <a:bodyPr>
            <a:normAutofit fontScale="92500" lnSpcReduction="10000"/>
          </a:bodyPr>
          <a:lstStyle/>
          <a:p>
            <a:r>
              <a:rPr lang="pl-PL" dirty="0"/>
              <a:t>KREDYTY</a:t>
            </a:r>
            <a:br>
              <a:rPr lang="pl-PL" dirty="0"/>
            </a:br>
            <a:r>
              <a:rPr lang="pl-PL" dirty="0"/>
              <a:t>Przez umowę kredytu bank zobowiązuje się oddać do </a:t>
            </a:r>
            <a:r>
              <a:rPr lang="pl-PL" dirty="0" smtClean="0"/>
              <a:t>klienta dyspozycji </a:t>
            </a:r>
            <a:r>
              <a:rPr lang="pl-PL" dirty="0"/>
              <a:t>(</a:t>
            </a:r>
            <a:r>
              <a:rPr lang="pl-PL" dirty="0" smtClean="0"/>
              <a:t>jako kredytobiorcy</a:t>
            </a:r>
            <a:r>
              <a:rPr lang="pl-PL" dirty="0"/>
              <a:t>) na czas oznaczony w umowie pewną kwotę środków pieniężnych </a:t>
            </a:r>
            <a:r>
              <a:rPr lang="pl-PL" dirty="0" smtClean="0"/>
              <a:t/>
            </a:r>
            <a:br>
              <a:rPr lang="pl-PL" dirty="0" smtClean="0"/>
            </a:br>
            <a:r>
              <a:rPr lang="pl-PL" dirty="0" smtClean="0"/>
              <a:t>z </a:t>
            </a:r>
            <a:r>
              <a:rPr lang="pl-PL" dirty="0"/>
              <a:t>przeznaczeniem na ustalony cel;</a:t>
            </a:r>
            <a:br>
              <a:rPr lang="pl-PL" dirty="0"/>
            </a:br>
            <a:r>
              <a:rPr lang="pl-PL" dirty="0" smtClean="0"/>
              <a:t>Klient zaś </a:t>
            </a:r>
            <a:r>
              <a:rPr lang="pl-PL" dirty="0"/>
              <a:t>zobowiązujecie się do korzystania z pieniędzy w sposób określony w umowie, zwrotu kwoty wykorzystanego kredytu wraz z odsetkami w oznaczonych terminach oraz </a:t>
            </a:r>
            <a:r>
              <a:rPr lang="pl-PL" dirty="0" smtClean="0"/>
              <a:t>zapłaty prowizji</a:t>
            </a:r>
            <a:r>
              <a:rPr lang="pl-PL" dirty="0"/>
              <a:t>.</a:t>
            </a:r>
            <a:br>
              <a:rPr lang="pl-PL" dirty="0"/>
            </a:br>
            <a:r>
              <a:rPr lang="pl-PL" dirty="0"/>
              <a:t>Kredyt bankowy ma pewne cechy, które odróżniają go od pożyczki:</a:t>
            </a:r>
            <a:br>
              <a:rPr lang="pl-PL" dirty="0"/>
            </a:br>
            <a:r>
              <a:rPr lang="pl-PL" dirty="0"/>
              <a:t>• kredyt może być udzielany tylko przez banki,</a:t>
            </a:r>
            <a:br>
              <a:rPr lang="pl-PL" dirty="0"/>
            </a:br>
            <a:r>
              <a:rPr lang="pl-PL" dirty="0"/>
              <a:t>• umowa kredytu polega na oddaniu do dyspozycji kredytobiorcy kwoty środków pieniężnych</a:t>
            </a:r>
            <a:br>
              <a:rPr lang="pl-PL" dirty="0"/>
            </a:br>
            <a:r>
              <a:rPr lang="pl-PL" dirty="0"/>
              <a:t>(w przypadku pożyczki następuje przeniesienie własności środków pieniężnych lub rzeczy),</a:t>
            </a:r>
            <a:br>
              <a:rPr lang="pl-PL" dirty="0"/>
            </a:br>
            <a:r>
              <a:rPr lang="pl-PL" dirty="0"/>
              <a:t>• kredyt udzielany jest na konkretny cel (w umowie pożyczki cel nie jest istotny).</a:t>
            </a:r>
          </a:p>
        </p:txBody>
      </p:sp>
    </p:spTree>
    <p:extLst>
      <p:ext uri="{BB962C8B-B14F-4D97-AF65-F5344CB8AC3E}">
        <p14:creationId xmlns:p14="http://schemas.microsoft.com/office/powerpoint/2010/main" val="42627395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200" dirty="0" smtClean="0"/>
              <a:t>W jaki sposób powinna być zawarta umowa?</a:t>
            </a:r>
            <a:endParaRPr lang="pl-PL" dirty="0"/>
          </a:p>
        </p:txBody>
      </p:sp>
      <p:sp>
        <p:nvSpPr>
          <p:cNvPr id="3" name="Symbol zastępczy zawartości 2"/>
          <p:cNvSpPr>
            <a:spLocks noGrp="1"/>
          </p:cNvSpPr>
          <p:nvPr>
            <p:ph idx="1"/>
          </p:nvPr>
        </p:nvSpPr>
        <p:spPr>
          <a:xfrm>
            <a:off x="1295402" y="2511188"/>
            <a:ext cx="9601196" cy="3843102"/>
          </a:xfrm>
        </p:spPr>
        <p:txBody>
          <a:bodyPr>
            <a:normAutofit fontScale="77500" lnSpcReduction="20000"/>
          </a:bodyPr>
          <a:lstStyle/>
          <a:p>
            <a:r>
              <a:rPr lang="pl-PL" dirty="0" smtClean="0"/>
              <a:t>Umowa </a:t>
            </a:r>
            <a:r>
              <a:rPr lang="pl-PL" dirty="0"/>
              <a:t>kredytu powinna być zawarta na piśmie i określać w szczególności:</a:t>
            </a:r>
            <a:br>
              <a:rPr lang="pl-PL" dirty="0"/>
            </a:br>
            <a:r>
              <a:rPr lang="pl-PL" dirty="0"/>
              <a:t>• strony umowy,</a:t>
            </a:r>
            <a:br>
              <a:rPr lang="pl-PL" dirty="0"/>
            </a:br>
            <a:r>
              <a:rPr lang="pl-PL" dirty="0"/>
              <a:t>• kwotę i walutę kredytu,</a:t>
            </a:r>
            <a:br>
              <a:rPr lang="pl-PL" dirty="0"/>
            </a:br>
            <a:r>
              <a:rPr lang="pl-PL" dirty="0"/>
              <a:t>• cel, na który kredyt został udzielony,</a:t>
            </a:r>
            <a:br>
              <a:rPr lang="pl-PL" dirty="0"/>
            </a:br>
            <a:r>
              <a:rPr lang="pl-PL" dirty="0"/>
              <a:t>• zasady i termin spłaty,</a:t>
            </a:r>
            <a:br>
              <a:rPr lang="pl-PL" dirty="0"/>
            </a:br>
            <a:r>
              <a:rPr lang="pl-PL" dirty="0"/>
              <a:t>• wysokość oprocentowania kredytu i warunki jego zmiany,</a:t>
            </a:r>
            <a:br>
              <a:rPr lang="pl-PL" dirty="0"/>
            </a:br>
            <a:r>
              <a:rPr lang="pl-PL" dirty="0"/>
              <a:t>• sposób zabezpieczenia spłaty,</a:t>
            </a:r>
            <a:br>
              <a:rPr lang="pl-PL" dirty="0"/>
            </a:br>
            <a:r>
              <a:rPr lang="pl-PL" dirty="0"/>
              <a:t>• zakres uprawnień banku związanych z kontrolą wykorzystania i spłaty kredytu,</a:t>
            </a:r>
            <a:br>
              <a:rPr lang="pl-PL" dirty="0"/>
            </a:br>
            <a:r>
              <a:rPr lang="pl-PL" dirty="0"/>
              <a:t>•terminy i sposób postawienia do środków pieniężnych dyspozycji kredytobiorcy,</a:t>
            </a:r>
            <a:br>
              <a:rPr lang="pl-PL" dirty="0"/>
            </a:br>
            <a:r>
              <a:rPr lang="pl-PL" dirty="0"/>
              <a:t>•wysokość prowizji (jeżeli umowa ją przewiduje),</a:t>
            </a:r>
            <a:br>
              <a:rPr lang="pl-PL" dirty="0"/>
            </a:br>
            <a:r>
              <a:rPr lang="pl-PL" dirty="0"/>
              <a:t>•warunki dokonywania zmian i rozwiązania umowy.</a:t>
            </a:r>
            <a:br>
              <a:rPr lang="pl-PL" dirty="0"/>
            </a:br>
            <a:r>
              <a:rPr lang="pl-PL" dirty="0"/>
              <a:t>Jeżeli kredyt ma być oprocentowany według zmiennej stopy procentowej umowa powinna zawierać informacje o:</a:t>
            </a:r>
            <a:br>
              <a:rPr lang="pl-PL" dirty="0"/>
            </a:br>
            <a:r>
              <a:rPr lang="pl-PL" dirty="0"/>
              <a:t>•warunkach zmiany stopy procentowej kredytu,</a:t>
            </a:r>
            <a:br>
              <a:rPr lang="pl-PL" dirty="0"/>
            </a:br>
            <a:r>
              <a:rPr lang="pl-PL" dirty="0"/>
              <a:t>•sposobie powiadomienia kredytobiorcy i poręczycieli o każdej zmianie stopy oprocentowania kredytu.</a:t>
            </a:r>
          </a:p>
        </p:txBody>
      </p:sp>
    </p:spTree>
    <p:extLst>
      <p:ext uri="{BB962C8B-B14F-4D97-AF65-F5344CB8AC3E}">
        <p14:creationId xmlns:p14="http://schemas.microsoft.com/office/powerpoint/2010/main" val="150685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prstGeom prst="rect">
            <a:avLst/>
          </a:prstGeom>
        </p:spPr>
        <p:txBody>
          <a:bodyPr/>
          <a:lstStyle/>
          <a:p>
            <a:r>
              <a:t>Należy pamiętać, że:</a:t>
            </a:r>
          </a:p>
        </p:txBody>
      </p:sp>
      <p:sp>
        <p:nvSpPr>
          <p:cNvPr id="207" name="Shape 207"/>
          <p:cNvSpPr>
            <a:spLocks noGrp="1"/>
          </p:cNvSpPr>
          <p:nvPr>
            <p:ph idx="1"/>
          </p:nvPr>
        </p:nvSpPr>
        <p:spPr>
          <a:prstGeom prst="rect">
            <a:avLst/>
          </a:prstGeom>
        </p:spPr>
        <p:txBody>
          <a:bodyPr/>
          <a:lstStyle/>
          <a:p>
            <a:pPr algn="just"/>
            <a:r>
              <a:rPr dirty="0" err="1"/>
              <a:t>Informacje</a:t>
            </a:r>
            <a:r>
              <a:rPr dirty="0"/>
              <a:t> </a:t>
            </a:r>
            <a:r>
              <a:rPr dirty="0" err="1"/>
              <a:t>znajdujące</a:t>
            </a:r>
            <a:r>
              <a:rPr dirty="0"/>
              <a:t> </a:t>
            </a:r>
            <a:r>
              <a:rPr dirty="0" err="1"/>
              <a:t>się</a:t>
            </a:r>
            <a:r>
              <a:rPr dirty="0"/>
              <a:t> </a:t>
            </a:r>
            <a:r>
              <a:rPr dirty="0" err="1"/>
              <a:t>na</a:t>
            </a:r>
            <a:r>
              <a:rPr dirty="0"/>
              <a:t> </a:t>
            </a:r>
            <a:r>
              <a:rPr dirty="0" err="1"/>
              <a:t>opakowaniu</a:t>
            </a:r>
            <a:r>
              <a:rPr dirty="0"/>
              <a:t> </a:t>
            </a:r>
            <a:r>
              <a:rPr dirty="0" err="1"/>
              <a:t>produktu</a:t>
            </a:r>
            <a:r>
              <a:rPr dirty="0"/>
              <a:t> </a:t>
            </a:r>
            <a:r>
              <a:rPr dirty="0" err="1"/>
              <a:t>uważa</a:t>
            </a:r>
            <a:r>
              <a:rPr dirty="0"/>
              <a:t> </a:t>
            </a:r>
            <a:r>
              <a:rPr dirty="0" err="1"/>
              <a:t>się</a:t>
            </a:r>
            <a:r>
              <a:rPr dirty="0"/>
              <a:t> </a:t>
            </a:r>
            <a:r>
              <a:rPr dirty="0" err="1"/>
              <a:t>za</a:t>
            </a:r>
            <a:r>
              <a:rPr dirty="0"/>
              <a:t> </a:t>
            </a:r>
            <a:r>
              <a:rPr dirty="0" err="1"/>
              <a:t>część</a:t>
            </a:r>
            <a:r>
              <a:rPr dirty="0"/>
              <a:t> </a:t>
            </a:r>
            <a:r>
              <a:rPr dirty="0" err="1"/>
              <a:t>umowy</a:t>
            </a:r>
            <a:r>
              <a:rPr dirty="0"/>
              <a:t> </a:t>
            </a:r>
            <a:r>
              <a:rPr dirty="0" err="1"/>
              <a:t>pomiędzy</a:t>
            </a:r>
            <a:r>
              <a:rPr dirty="0"/>
              <a:t> </a:t>
            </a:r>
            <a:r>
              <a:rPr dirty="0" err="1"/>
              <a:t>sprzedawcą</a:t>
            </a:r>
            <a:r>
              <a:rPr dirty="0"/>
              <a:t> </a:t>
            </a:r>
            <a:r>
              <a:rPr dirty="0" err="1"/>
              <a:t>i</a:t>
            </a:r>
            <a:r>
              <a:rPr dirty="0"/>
              <a:t> </a:t>
            </a:r>
            <a:r>
              <a:rPr dirty="0" err="1"/>
              <a:t>konsumentem</a:t>
            </a:r>
            <a:r>
              <a:rPr dirty="0"/>
              <a:t>. Z </a:t>
            </a:r>
            <a:r>
              <a:rPr dirty="0" err="1"/>
              <a:t>tego</a:t>
            </a:r>
            <a:r>
              <a:rPr dirty="0"/>
              <a:t> </a:t>
            </a:r>
            <a:r>
              <a:rPr dirty="0" err="1"/>
              <a:t>względu</a:t>
            </a:r>
            <a:r>
              <a:rPr dirty="0"/>
              <a:t> </a:t>
            </a:r>
            <a:r>
              <a:rPr dirty="0" err="1"/>
              <a:t>powinny</a:t>
            </a:r>
            <a:r>
              <a:rPr dirty="0"/>
              <a:t> </a:t>
            </a:r>
            <a:r>
              <a:rPr dirty="0" err="1"/>
              <a:t>być</a:t>
            </a:r>
            <a:r>
              <a:rPr dirty="0"/>
              <a:t> one </a:t>
            </a:r>
            <a:r>
              <a:rPr dirty="0" err="1"/>
              <a:t>jasne</a:t>
            </a:r>
            <a:r>
              <a:rPr dirty="0"/>
              <a:t>, </a:t>
            </a:r>
            <a:r>
              <a:rPr dirty="0" err="1"/>
              <a:t>zrozumiałe</a:t>
            </a:r>
            <a:r>
              <a:rPr dirty="0"/>
              <a:t>, </a:t>
            </a:r>
            <a:r>
              <a:rPr dirty="0" err="1"/>
              <a:t>prawdziwe</a:t>
            </a:r>
            <a:r>
              <a:rPr dirty="0"/>
              <a:t>, </a:t>
            </a:r>
            <a:r>
              <a:rPr dirty="0" err="1"/>
              <a:t>niewprowadzające</a:t>
            </a:r>
            <a:r>
              <a:rPr dirty="0"/>
              <a:t> w </a:t>
            </a:r>
            <a:r>
              <a:rPr dirty="0" err="1"/>
              <a:t>błąd</a:t>
            </a:r>
            <a:r>
              <a:rPr dirty="0"/>
              <a:t> </a:t>
            </a:r>
            <a:r>
              <a:rPr dirty="0" err="1"/>
              <a:t>ani</a:t>
            </a:r>
            <a:r>
              <a:rPr dirty="0"/>
              <a:t> </a:t>
            </a:r>
            <a:r>
              <a:rPr dirty="0" err="1"/>
              <a:t>tekstem</a:t>
            </a:r>
            <a:r>
              <a:rPr dirty="0"/>
              <a:t>, </a:t>
            </a:r>
            <a:r>
              <a:rPr dirty="0" err="1"/>
              <a:t>ani</a:t>
            </a:r>
            <a:r>
              <a:rPr dirty="0"/>
              <a:t> </a:t>
            </a:r>
            <a:r>
              <a:rPr dirty="0" err="1"/>
              <a:t>znakiem</a:t>
            </a:r>
            <a:r>
              <a:rPr dirty="0"/>
              <a:t> </a:t>
            </a:r>
            <a:r>
              <a:rPr dirty="0" err="1"/>
              <a:t>graficznym</a:t>
            </a:r>
            <a:r>
              <a:rPr dirty="0"/>
              <a:t>,</a:t>
            </a:r>
          </a:p>
          <a:p>
            <a:r>
              <a:rPr dirty="0" err="1"/>
              <a:t>Żadna</a:t>
            </a:r>
            <a:r>
              <a:rPr dirty="0"/>
              <a:t> z form </a:t>
            </a:r>
            <a:r>
              <a:rPr dirty="0" err="1"/>
              <a:t>reklamy</a:t>
            </a:r>
            <a:r>
              <a:rPr dirty="0"/>
              <a:t> </a:t>
            </a:r>
            <a:r>
              <a:rPr dirty="0" err="1"/>
              <a:t>nie</a:t>
            </a:r>
            <a:r>
              <a:rPr dirty="0"/>
              <a:t> </a:t>
            </a:r>
            <a:r>
              <a:rPr dirty="0" err="1"/>
              <a:t>może</a:t>
            </a:r>
            <a:r>
              <a:rPr dirty="0"/>
              <a:t> </a:t>
            </a:r>
            <a:r>
              <a:rPr dirty="0" err="1"/>
              <a:t>wprowadzać</a:t>
            </a:r>
            <a:r>
              <a:rPr dirty="0"/>
              <a:t> </a:t>
            </a:r>
            <a:r>
              <a:rPr dirty="0" err="1"/>
              <a:t>konsumentów</a:t>
            </a:r>
            <a:r>
              <a:rPr dirty="0"/>
              <a:t> w </a:t>
            </a:r>
            <a:r>
              <a:rPr dirty="0" err="1"/>
              <a:t>błąd</a:t>
            </a:r>
            <a:r>
              <a:rPr dirty="0"/>
              <a:t>.</a:t>
            </a: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t>Warunki zawierania umów</a:t>
            </a:r>
            <a:endParaRPr lang="pl-PL" dirty="0"/>
          </a:p>
        </p:txBody>
      </p:sp>
      <p:sp>
        <p:nvSpPr>
          <p:cNvPr id="3" name="Symbol zastępczy zawartości 2"/>
          <p:cNvSpPr>
            <a:spLocks noGrp="1"/>
          </p:cNvSpPr>
          <p:nvPr>
            <p:ph idx="1"/>
          </p:nvPr>
        </p:nvSpPr>
        <p:spPr>
          <a:xfrm>
            <a:off x="1295402" y="2429301"/>
            <a:ext cx="9601196" cy="3780430"/>
          </a:xfrm>
        </p:spPr>
        <p:txBody>
          <a:bodyPr>
            <a:normAutofit fontScale="92500"/>
          </a:bodyPr>
          <a:lstStyle/>
          <a:p>
            <a:r>
              <a:rPr lang="pl-PL" sz="2400" dirty="0" smtClean="0"/>
              <a:t>Banki </a:t>
            </a:r>
            <a:r>
              <a:rPr lang="pl-PL" sz="2400" dirty="0"/>
              <a:t>mogą wydawać ogólne warunki umów lub regulaminy. Są one wiążące, jeżeli zostały </a:t>
            </a:r>
            <a:r>
              <a:rPr lang="pl-PL" sz="2400" dirty="0" smtClean="0"/>
              <a:t>Państwu wręczone </a:t>
            </a:r>
            <a:r>
              <a:rPr lang="pl-PL" sz="2400" dirty="0"/>
              <a:t>przy zawarciu umowy. Wszelkie zmiany w tym zakresie także wymagają doręczenia. Ogólne warunki umów i regulaminy bankowe, jako wzorce umowy, powinny być sformułowane jednoznacznie </a:t>
            </a:r>
            <a:r>
              <a:rPr lang="pl-PL" sz="2400" dirty="0" smtClean="0"/>
              <a:t>i </a:t>
            </a:r>
            <a:r>
              <a:rPr lang="pl-PL" sz="2400" dirty="0"/>
              <a:t>w sposób zrozumiały. Postanowienia niejednoznaczne tłumaczy się na Państwa korzyść.</a:t>
            </a:r>
            <a:br>
              <a:rPr lang="pl-PL" sz="2400" dirty="0"/>
            </a:br>
            <a:r>
              <a:rPr lang="pl-PL" sz="2400" dirty="0"/>
              <a:t>Postanowienia umowy nieuzgodnione z Państwem indywidualnie nie są wiążące, jeżeli </a:t>
            </a:r>
            <a:r>
              <a:rPr lang="pl-PL" sz="2400" dirty="0" smtClean="0"/>
              <a:t>kształtują Państwa </a:t>
            </a:r>
            <a:r>
              <a:rPr lang="pl-PL" sz="2400" dirty="0"/>
              <a:t>prawa i obowiązki w sposób sprzeczny </a:t>
            </a:r>
            <a:r>
              <a:rPr lang="pl-PL" sz="2400" dirty="0" smtClean="0"/>
              <a:t>z </a:t>
            </a:r>
            <a:r>
              <a:rPr lang="pl-PL" sz="2400" dirty="0"/>
              <a:t>dobrymi obyczajami, rażąco naruszając </a:t>
            </a:r>
            <a:r>
              <a:rPr lang="pl-PL" sz="2400" dirty="0" smtClean="0"/>
              <a:t>Wasze interesy </a:t>
            </a:r>
            <a:r>
              <a:rPr lang="pl-PL" sz="2400" dirty="0"/>
              <a:t>(niedozwolone postanowienia umowne). Nie dotyczy to jednak postanowień określających główne świadczenia stron (w tym cenę lub wynagrodzenie), jeżeli zostały sformułowane w sposób jednoznaczny.</a:t>
            </a:r>
          </a:p>
        </p:txBody>
      </p:sp>
    </p:spTree>
    <p:extLst>
      <p:ext uri="{BB962C8B-B14F-4D97-AF65-F5344CB8AC3E}">
        <p14:creationId xmlns:p14="http://schemas.microsoft.com/office/powerpoint/2010/main" val="18226446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Na co zwrócić uwagę?</a:t>
            </a:r>
            <a:endParaRPr lang="pl-PL" dirty="0"/>
          </a:p>
        </p:txBody>
      </p:sp>
      <p:sp>
        <p:nvSpPr>
          <p:cNvPr id="3" name="Symbol zastępczy zawartości 2"/>
          <p:cNvSpPr>
            <a:spLocks noGrp="1"/>
          </p:cNvSpPr>
          <p:nvPr>
            <p:ph idx="1"/>
          </p:nvPr>
        </p:nvSpPr>
        <p:spPr>
          <a:xfrm>
            <a:off x="1295402" y="2456597"/>
            <a:ext cx="9601196" cy="3698543"/>
          </a:xfrm>
        </p:spPr>
        <p:txBody>
          <a:bodyPr>
            <a:noAutofit/>
          </a:bodyPr>
          <a:lstStyle/>
          <a:p>
            <a:r>
              <a:rPr lang="pl-PL" sz="1800" dirty="0" smtClean="0"/>
              <a:t>W </a:t>
            </a:r>
            <a:r>
              <a:rPr lang="pl-PL" sz="1800" dirty="0"/>
              <a:t>umowach o kredyt ważny jest koszt kredytu – należy zatem zwrócić uwagę na wysokość oprocentowania.</a:t>
            </a:r>
            <a:br>
              <a:rPr lang="pl-PL" sz="1800" dirty="0"/>
            </a:br>
            <a:r>
              <a:rPr lang="pl-PL" sz="1800" dirty="0"/>
              <a:t>Ponadto powinniście Państwo ustalić, czy bank pobiera inne opłaty (i w jakiej wysokości). Warto wszystkie je zliczyć i przynajmniej w przybliżeniu oszacować faktyczny koszt kredytu. Należy również zwrócić uwagę, czy możliwe jest dokonanie wcześniejszej spłaty kredytu </a:t>
            </a:r>
            <a:r>
              <a:rPr lang="pl-PL" sz="1800" dirty="0" smtClean="0"/>
              <a:t/>
            </a:r>
            <a:br>
              <a:rPr lang="pl-PL" sz="1800" dirty="0" smtClean="0"/>
            </a:br>
            <a:r>
              <a:rPr lang="pl-PL" sz="1800" dirty="0" smtClean="0"/>
              <a:t>i </a:t>
            </a:r>
            <a:r>
              <a:rPr lang="pl-PL" sz="1800" dirty="0"/>
              <a:t>czy z tego tytułu bank pobiera opłatę. Podobnie rzecz ma się z przewalutowaniem </a:t>
            </a:r>
            <a:r>
              <a:rPr lang="pl-PL" sz="1800" dirty="0" smtClean="0"/>
              <a:t/>
            </a:r>
            <a:br>
              <a:rPr lang="pl-PL" sz="1800" dirty="0" smtClean="0"/>
            </a:br>
            <a:r>
              <a:rPr lang="pl-PL" sz="1800" dirty="0" smtClean="0"/>
              <a:t>(</a:t>
            </a:r>
            <a:r>
              <a:rPr lang="pl-PL" sz="1800" dirty="0"/>
              <a:t>w przypadku kredytów zaciąganych w walutach obcych).</a:t>
            </a:r>
            <a:br>
              <a:rPr lang="pl-PL" sz="1800" dirty="0"/>
            </a:br>
            <a:r>
              <a:rPr lang="pl-PL" sz="1800" dirty="0"/>
              <a:t>Istotną sprawą jest także zabezpieczenie kredytu – może to być poręczenie, zastaw, weksel, </a:t>
            </a:r>
            <a:r>
              <a:rPr lang="pl-PL" sz="1800" dirty="0" smtClean="0"/>
              <a:t>hipoteka zwykła </a:t>
            </a:r>
            <a:r>
              <a:rPr lang="pl-PL" sz="1800" dirty="0"/>
              <a:t>lub kaucyjna. Powinniście Państwo wybrać najbardziej korzystne, a przede wszystkim  dostępne dla siebie zabezpieczenie. Po upływie okresu umownego należy zadbać o jego zdjęcie.</a:t>
            </a:r>
            <a:br>
              <a:rPr lang="pl-PL" sz="1800" dirty="0"/>
            </a:br>
            <a:r>
              <a:rPr lang="pl-PL" sz="1800" dirty="0"/>
              <a:t>Należy ponadto sprawdzić, czy w razie problemów ze spłatą kredytu bank składać będzie </a:t>
            </a:r>
            <a:r>
              <a:rPr lang="pl-PL" sz="1800" dirty="0" smtClean="0"/>
              <a:t>wniosek o </a:t>
            </a:r>
            <a:r>
              <a:rPr lang="pl-PL" sz="1800" dirty="0"/>
              <a:t>wpis do rejestru nierzetelnych dłużników, a także jaki to będzie rejestr, jak długo dane będą w </a:t>
            </a:r>
            <a:r>
              <a:rPr lang="pl-PL" sz="1800" dirty="0" smtClean="0"/>
              <a:t>nim obecne </a:t>
            </a:r>
            <a:r>
              <a:rPr lang="pl-PL" sz="1800" dirty="0"/>
              <a:t>i jaka jest procedura ich </a:t>
            </a:r>
            <a:r>
              <a:rPr lang="pl-PL" sz="1800" dirty="0" smtClean="0"/>
              <a:t>wykreślenia.</a:t>
            </a:r>
            <a:endParaRPr lang="pl-PL" sz="1800" dirty="0"/>
          </a:p>
        </p:txBody>
      </p:sp>
    </p:spTree>
    <p:extLst>
      <p:ext uri="{BB962C8B-B14F-4D97-AF65-F5344CB8AC3E}">
        <p14:creationId xmlns:p14="http://schemas.microsoft.com/office/powerpoint/2010/main" val="21055075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t>Bank a „parabank” </a:t>
            </a:r>
            <a:endParaRPr lang="pl-PL" dirty="0"/>
          </a:p>
        </p:txBody>
      </p:sp>
      <p:sp>
        <p:nvSpPr>
          <p:cNvPr id="3" name="Symbol zastępczy zawartości 2"/>
          <p:cNvSpPr>
            <a:spLocks noGrp="1"/>
          </p:cNvSpPr>
          <p:nvPr>
            <p:ph idx="1"/>
          </p:nvPr>
        </p:nvSpPr>
        <p:spPr/>
        <p:txBody>
          <a:bodyPr/>
          <a:lstStyle/>
          <a:p>
            <a:pPr algn="just"/>
            <a:r>
              <a:rPr lang="pl-PL" dirty="0" smtClean="0"/>
              <a:t>Banki </a:t>
            </a:r>
            <a:r>
              <a:rPr lang="pl-PL" dirty="0"/>
              <a:t>i ich </a:t>
            </a:r>
            <a:r>
              <a:rPr lang="pl-PL" dirty="0" smtClean="0"/>
              <a:t>działalność </a:t>
            </a:r>
            <a:r>
              <a:rPr lang="pl-PL" dirty="0"/>
              <a:t>jest szczegółowo regulowana oraz nadzorowana przez prawo </a:t>
            </a:r>
            <a:r>
              <a:rPr lang="pl-PL" dirty="0" smtClean="0"/>
              <a:t>bankowe oraz Komisję </a:t>
            </a:r>
            <a:r>
              <a:rPr lang="pl-PL" dirty="0"/>
              <a:t>Nadzoru Finansowego. Co więcej, klientów banków, którzy przekazali pieniądze w depozyt, chroni Bankowy Fundusz Gwarancyjny. Co to oznacza? Jeżeli bank jest niewypłacalny, Fundusz zapewnia zwrot gotówki.</a:t>
            </a:r>
          </a:p>
        </p:txBody>
      </p:sp>
    </p:spTree>
    <p:extLst>
      <p:ext uri="{BB962C8B-B14F-4D97-AF65-F5344CB8AC3E}">
        <p14:creationId xmlns:p14="http://schemas.microsoft.com/office/powerpoint/2010/main" val="12945570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a:t>Parabanki zaś nie są kontrolowane przez powyższą Komisję i działają w głównej mierze na podstawie przepisów Kodeksu cywilnego. Nie mogą przyjmować środków depozytowych, a kluczowym aspektem ich działalności jest udzielanie pożyczek, bardzo podobnych w swym przeznaczeniu do bankowych kredytów gotówkowych.</a:t>
            </a:r>
          </a:p>
        </p:txBody>
      </p:sp>
    </p:spTree>
    <p:extLst>
      <p:ext uri="{BB962C8B-B14F-4D97-AF65-F5344CB8AC3E}">
        <p14:creationId xmlns:p14="http://schemas.microsoft.com/office/powerpoint/2010/main" val="17801539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just"/>
            <a:r>
              <a:rPr lang="pl-PL" sz="2800" dirty="0"/>
              <a:t>Konsumencie – zanim podpiszesz, dokładnie przeczytaj umowę</a:t>
            </a:r>
          </a:p>
        </p:txBody>
      </p:sp>
      <p:sp>
        <p:nvSpPr>
          <p:cNvPr id="3" name="Symbol zastępczy zawartości 2"/>
          <p:cNvSpPr>
            <a:spLocks noGrp="1"/>
          </p:cNvSpPr>
          <p:nvPr>
            <p:ph idx="1"/>
          </p:nvPr>
        </p:nvSpPr>
        <p:spPr/>
        <p:txBody>
          <a:bodyPr/>
          <a:lstStyle/>
          <a:p>
            <a:r>
              <a:rPr lang="pl-PL" dirty="0"/>
              <a:t>Zwróć uwagę na następujące elementy</a:t>
            </a:r>
            <a:r>
              <a:rPr lang="pl-PL" dirty="0" smtClean="0"/>
              <a:t>:</a:t>
            </a:r>
          </a:p>
          <a:p>
            <a:r>
              <a:rPr lang="pl-PL" dirty="0" smtClean="0"/>
              <a:t>jaka jest </a:t>
            </a:r>
            <a:r>
              <a:rPr lang="pl-PL" b="1" dirty="0" smtClean="0"/>
              <a:t>całkowita kwota do zapłaty</a:t>
            </a:r>
            <a:r>
              <a:rPr lang="pl-PL" dirty="0" smtClean="0"/>
              <a:t> - każdy pożyczkodawca zobowiązany jest do poinformowania o wysokości rzeczywistej rocznej stopy oprocentowania pożyczki (RRSO) oraz o całkowitej kwocie do zapłaty,</a:t>
            </a:r>
          </a:p>
          <a:p>
            <a:r>
              <a:rPr lang="pl-PL" dirty="0" smtClean="0"/>
              <a:t>czy </a:t>
            </a:r>
            <a:r>
              <a:rPr lang="pl-PL" dirty="0"/>
              <a:t>przedsiębiorca wymaga wniesienia wysokiego </a:t>
            </a:r>
            <a:r>
              <a:rPr lang="pl-PL" b="1" dirty="0"/>
              <a:t>zabezpieczenia pożyczki</a:t>
            </a:r>
            <a:r>
              <a:rPr lang="pl-PL" dirty="0"/>
              <a:t> lub zastrzega sobie prawo do jego wyznaczenia w przyszłości,</a:t>
            </a:r>
            <a:endParaRPr lang="pl-PL" dirty="0">
              <a:effectLst/>
            </a:endParaRPr>
          </a:p>
        </p:txBody>
      </p:sp>
    </p:spTree>
    <p:extLst>
      <p:ext uri="{BB962C8B-B14F-4D97-AF65-F5344CB8AC3E}">
        <p14:creationId xmlns:p14="http://schemas.microsoft.com/office/powerpoint/2010/main" val="184001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smtClean="0"/>
              <a:t>czy </a:t>
            </a:r>
            <a:r>
              <a:rPr lang="pl-PL" dirty="0"/>
              <a:t>pojawiają się </a:t>
            </a:r>
            <a:r>
              <a:rPr lang="pl-PL" b="1" dirty="0"/>
              <a:t>dodatkowe opłaty</a:t>
            </a:r>
            <a:r>
              <a:rPr lang="pl-PL" dirty="0"/>
              <a:t>, np. za rozpatrzenie wniosku, za wydanie decyzji, prowizje, opłaty za wizyty przedstawiciela pożyczkodawcy w domu, ubezpieczenia – jeśli tak, to policz je i oceń, czy suma tych opłat nie podnosi nadmiernie kosztu pożyczki.</a:t>
            </a:r>
          </a:p>
        </p:txBody>
      </p:sp>
    </p:spTree>
    <p:extLst>
      <p:ext uri="{BB962C8B-B14F-4D97-AF65-F5344CB8AC3E}">
        <p14:creationId xmlns:p14="http://schemas.microsoft.com/office/powerpoint/2010/main" val="3433608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t>W razie wątpliwości, problemów - pamiętaj</a:t>
            </a:r>
            <a:r>
              <a:rPr lang="pl-PL" sz="3600" dirty="0" smtClean="0"/>
              <a:t>:</a:t>
            </a:r>
            <a:endParaRPr lang="pl-PL" dirty="0"/>
          </a:p>
        </p:txBody>
      </p:sp>
      <p:sp>
        <p:nvSpPr>
          <p:cNvPr id="3" name="Symbol zastępczy zawartości 2"/>
          <p:cNvSpPr>
            <a:spLocks noGrp="1"/>
          </p:cNvSpPr>
          <p:nvPr>
            <p:ph idx="1"/>
          </p:nvPr>
        </p:nvSpPr>
        <p:spPr/>
        <p:txBody>
          <a:bodyPr>
            <a:normAutofit fontScale="92500"/>
          </a:bodyPr>
          <a:lstStyle/>
          <a:p>
            <a:r>
              <a:rPr lang="pl-PL" b="1" dirty="0" smtClean="0"/>
              <a:t>nie </a:t>
            </a:r>
            <a:r>
              <a:rPr lang="pl-PL" b="1" dirty="0"/>
              <a:t>podpisuj, jeśli nie rozumiesz.</a:t>
            </a:r>
            <a:r>
              <a:rPr lang="pl-PL" dirty="0"/>
              <a:t> Jeżeli jakikolwiek fragment umowy budzi twoje wątpliwość, poproś o wyjaśnienie. Warto pytać o szczegóły. W wypadku wątpliwości należy poprosić o wzorce dokumentów i skonsultować je z np. z Rzecznikiem Konsumentów. Pamiętaj - jeśli oferujący pożyczkę nie chce lub nie potrafi wyjaśnić ich zasad, lepiej zrezygnować z takiej propozycji,</a:t>
            </a:r>
          </a:p>
          <a:p>
            <a:r>
              <a:rPr lang="pl-PL" u="sng" dirty="0" smtClean="0"/>
              <a:t>w </a:t>
            </a:r>
            <a:r>
              <a:rPr lang="pl-PL" u="sng" dirty="0"/>
              <a:t>razie sporu z instytucją finansową </a:t>
            </a:r>
            <a:r>
              <a:rPr lang="pl-PL" b="1" u="sng" dirty="0"/>
              <a:t>korzystaj z pomocy</a:t>
            </a:r>
            <a:r>
              <a:rPr lang="pl-PL" u="sng" dirty="0"/>
              <a:t> </a:t>
            </a:r>
            <a:r>
              <a:rPr lang="pl-PL" u="sng" dirty="0">
                <a:hlinkClick r:id="rId2" tooltip="miejscy i powiatowi rzecznicy konsumentów"/>
              </a:rPr>
              <a:t>miejskich lub powiatowych rzeczników konsumentów</a:t>
            </a:r>
            <a:r>
              <a:rPr lang="pl-PL" u="sng" dirty="0"/>
              <a:t>, </a:t>
            </a:r>
            <a:r>
              <a:rPr lang="pl-PL" u="sng" dirty="0">
                <a:hlinkClick r:id="rId3"/>
              </a:rPr>
              <a:t>Federacji Konsumentów</a:t>
            </a:r>
            <a:r>
              <a:rPr lang="pl-PL" u="sng" dirty="0"/>
              <a:t>, </a:t>
            </a:r>
            <a:r>
              <a:rPr lang="pl-PL" u="sng" dirty="0">
                <a:hlinkClick r:id="rId4"/>
              </a:rPr>
              <a:t>Stowarzyszenia Konsumentów Polskich</a:t>
            </a:r>
            <a:r>
              <a:rPr lang="pl-PL" u="sng" dirty="0"/>
              <a:t>. Bezpłatne porady prawne dostępne są także pod numerem 800 889 866 oraz mailowo – </a:t>
            </a:r>
            <a:r>
              <a:rPr lang="pl-PL" u="sng" dirty="0">
                <a:hlinkClick r:id="rId5"/>
              </a:rPr>
              <a:t>porady@dlakonsumentow.pl</a:t>
            </a:r>
            <a:r>
              <a:rPr lang="pl-PL" u="sng" dirty="0" smtClean="0"/>
              <a:t>.</a:t>
            </a:r>
            <a:endParaRPr lang="pl-PL" u="sng" dirty="0"/>
          </a:p>
        </p:txBody>
      </p:sp>
    </p:spTree>
    <p:extLst>
      <p:ext uri="{BB962C8B-B14F-4D97-AF65-F5344CB8AC3E}">
        <p14:creationId xmlns:p14="http://schemas.microsoft.com/office/powerpoint/2010/main" val="134944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1295402" y="2647665"/>
            <a:ext cx="9601196" cy="2300115"/>
          </a:xfrm>
        </p:spPr>
        <p:txBody>
          <a:bodyPr/>
          <a:lstStyle/>
          <a:p>
            <a:r>
              <a:rPr lang="pl-PL" dirty="0" smtClean="0"/>
              <a:t>Wiele przydatnych informacji jest także na stronie Urzędu Ochrony Konkurencji i Konsumentów - </a:t>
            </a:r>
            <a:r>
              <a:rPr lang="pl-PL" dirty="0" smtClean="0">
                <a:hlinkClick r:id="rId2"/>
              </a:rPr>
              <a:t>https</a:t>
            </a:r>
            <a:r>
              <a:rPr lang="pl-PL" dirty="0">
                <a:hlinkClick r:id="rId2"/>
              </a:rPr>
              <a:t>://</a:t>
            </a:r>
            <a:r>
              <a:rPr lang="pl-PL" dirty="0" smtClean="0">
                <a:hlinkClick r:id="rId2"/>
              </a:rPr>
              <a:t>www.uokik.gov.pl</a:t>
            </a:r>
            <a:endParaRPr lang="pl-PL" dirty="0" smtClean="0"/>
          </a:p>
          <a:p>
            <a:r>
              <a:rPr lang="pl-PL" dirty="0" smtClean="0"/>
              <a:t>Wykresy użyte w niniejsze prezentacji pochodzą z w/w strony internetowej. </a:t>
            </a:r>
            <a:endParaRPr lang="pl-PL" dirty="0"/>
          </a:p>
        </p:txBody>
      </p:sp>
      <p:sp>
        <p:nvSpPr>
          <p:cNvPr id="9" name="Prostokąt 8"/>
          <p:cNvSpPr/>
          <p:nvPr/>
        </p:nvSpPr>
        <p:spPr>
          <a:xfrm>
            <a:off x="1941533" y="3105835"/>
            <a:ext cx="9582411" cy="2862322"/>
          </a:xfrm>
          <a:prstGeom prst="rect">
            <a:avLst/>
          </a:prstGeom>
        </p:spPr>
        <p:txBody>
          <a:bodyPr wrap="square">
            <a:spAutoFit/>
          </a:bodyPr>
          <a:lstStyle/>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p:txBody>
      </p:sp>
    </p:spTree>
    <p:extLst>
      <p:ext uri="{BB962C8B-B14F-4D97-AF65-F5344CB8AC3E}">
        <p14:creationId xmlns:p14="http://schemas.microsoft.com/office/powerpoint/2010/main" val="19198928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700" dirty="0"/>
              <a:t>Świadomy konsument to osoba, która świadomie dokonuje zakupów, </a:t>
            </a:r>
            <a:r>
              <a:rPr lang="pl-PL" sz="2700" dirty="0" smtClean="0"/>
              <a:t/>
            </a:r>
            <a:br>
              <a:rPr lang="pl-PL" sz="2700" dirty="0" smtClean="0"/>
            </a:br>
            <a:r>
              <a:rPr lang="pl-PL" sz="2700" dirty="0" smtClean="0"/>
              <a:t>ale </a:t>
            </a:r>
            <a:r>
              <a:rPr lang="pl-PL" sz="2700" dirty="0"/>
              <a:t>też potrafi uniknąć kłopotów finansowych, związanych z błędnymi </a:t>
            </a:r>
            <a:r>
              <a:rPr lang="pl-PL" sz="2700" dirty="0" smtClean="0"/>
              <a:t/>
            </a:r>
            <a:br>
              <a:rPr lang="pl-PL" sz="2700" dirty="0" smtClean="0"/>
            </a:br>
            <a:r>
              <a:rPr lang="pl-PL" sz="2700" dirty="0" smtClean="0"/>
              <a:t>i </a:t>
            </a:r>
            <a:r>
              <a:rPr lang="pl-PL" sz="2700" dirty="0"/>
              <a:t>nieprzemyślanymi decyzjami, która czyta zapisy umowy przed jej podpisaniem</a:t>
            </a:r>
            <a:r>
              <a:rPr lang="pl-PL" sz="2700" dirty="0" smtClean="0"/>
              <a:t>.</a:t>
            </a:r>
            <a:endParaRPr lang="pl-PL" dirty="0"/>
          </a:p>
        </p:txBody>
      </p:sp>
      <p:sp>
        <p:nvSpPr>
          <p:cNvPr id="3" name="Symbol zastępczy zawartości 2"/>
          <p:cNvSpPr>
            <a:spLocks noGrp="1"/>
          </p:cNvSpPr>
          <p:nvPr>
            <p:ph idx="1"/>
          </p:nvPr>
        </p:nvSpPr>
        <p:spPr>
          <a:xfrm>
            <a:off x="818712" y="2222287"/>
            <a:ext cx="10554574" cy="4403981"/>
          </a:xfrm>
        </p:spPr>
        <p:txBody>
          <a:bodyPr>
            <a:normAutofit/>
          </a:bodyPr>
          <a:lstStyle/>
          <a:p>
            <a:pPr marL="0" indent="0" algn="ctr">
              <a:buNone/>
            </a:pPr>
            <a:endParaRPr lang="pl-PL" dirty="0" smtClean="0"/>
          </a:p>
          <a:p>
            <a:pPr marL="0" indent="0">
              <a:spcBef>
                <a:spcPts val="0"/>
              </a:spcBef>
              <a:spcAft>
                <a:spcPts val="0"/>
              </a:spcAft>
              <a:buNone/>
            </a:pPr>
            <a:r>
              <a:rPr lang="pl-PL" b="1" dirty="0"/>
              <a:t>	</a:t>
            </a:r>
            <a:r>
              <a:rPr lang="pl-PL" b="1" dirty="0" smtClean="0"/>
              <a:t>				</a:t>
            </a:r>
            <a:endParaRPr lang="pl-PL" dirty="0"/>
          </a:p>
          <a:p>
            <a:pPr marL="0" indent="0">
              <a:buNone/>
            </a:pPr>
            <a:r>
              <a:rPr lang="pl-PL" dirty="0" smtClean="0"/>
              <a:t>					</a:t>
            </a:r>
          </a:p>
          <a:p>
            <a:pPr marL="0" indent="0" algn="ctr">
              <a:buNone/>
            </a:pPr>
            <a:endParaRPr lang="pl-PL" sz="1600" b="1" dirty="0"/>
          </a:p>
          <a:p>
            <a:pPr marL="0" indent="0" algn="ctr">
              <a:buNone/>
            </a:pPr>
            <a:endParaRPr lang="pl-PL" sz="1600" b="1" dirty="0" smtClean="0"/>
          </a:p>
          <a:p>
            <a:pPr marL="0" indent="0" algn="ctr">
              <a:buNone/>
            </a:pPr>
            <a:r>
              <a:rPr lang="pl-PL" sz="1600" b="1" dirty="0" smtClean="0"/>
              <a:t>Zadanie współfinansowane ze środków Samorządu Województwa Warmińsko-Mazurskiego</a:t>
            </a:r>
          </a:p>
          <a:p>
            <a:pPr marL="0" indent="0">
              <a:buNone/>
            </a:pPr>
            <a:endParaRPr lang="pl-PL" dirty="0" smtClean="0"/>
          </a:p>
          <a:p>
            <a:pPr marL="0" lvl="0" indent="0">
              <a:spcBef>
                <a:spcPts val="0"/>
              </a:spcBef>
              <a:spcAft>
                <a:spcPts val="0"/>
              </a:spcAft>
              <a:buClr>
                <a:srgbClr val="83992A"/>
              </a:buClr>
              <a:buNone/>
            </a:pPr>
            <a:r>
              <a:rPr lang="pl-PL" sz="1600" b="1" dirty="0" smtClean="0">
                <a:solidFill>
                  <a:prstClr val="black">
                    <a:lumMod val="85000"/>
                    <a:lumOff val="15000"/>
                  </a:prstClr>
                </a:solidFill>
              </a:rPr>
              <a:t>								Fundacja </a:t>
            </a:r>
            <a:r>
              <a:rPr lang="pl-PL" sz="1600" b="1" dirty="0">
                <a:solidFill>
                  <a:prstClr val="black">
                    <a:lumMod val="85000"/>
                    <a:lumOff val="15000"/>
                  </a:prstClr>
                </a:solidFill>
              </a:rPr>
              <a:t>Rozwoju Ziemi Oleckiej</a:t>
            </a:r>
          </a:p>
          <a:p>
            <a:pPr marL="0" lvl="0" indent="0">
              <a:spcBef>
                <a:spcPts val="0"/>
              </a:spcBef>
              <a:spcAft>
                <a:spcPts val="0"/>
              </a:spcAft>
              <a:buClr>
                <a:srgbClr val="83992A"/>
              </a:buClr>
              <a:buNone/>
            </a:pPr>
            <a:r>
              <a:rPr lang="pl-PL" sz="1600" b="1" dirty="0">
                <a:solidFill>
                  <a:prstClr val="black">
                    <a:lumMod val="85000"/>
                    <a:lumOff val="15000"/>
                  </a:prstClr>
                </a:solidFill>
              </a:rPr>
              <a:t>					</a:t>
            </a:r>
            <a:r>
              <a:rPr lang="pl-PL" sz="1600" b="1" dirty="0" smtClean="0">
                <a:solidFill>
                  <a:prstClr val="black">
                    <a:lumMod val="85000"/>
                    <a:lumOff val="15000"/>
                  </a:prstClr>
                </a:solidFill>
              </a:rPr>
              <a:t>			pl</a:t>
            </a:r>
            <a:r>
              <a:rPr lang="pl-PL" sz="1600" b="1" dirty="0">
                <a:solidFill>
                  <a:prstClr val="black">
                    <a:lumMod val="85000"/>
                    <a:lumOff val="15000"/>
                  </a:prstClr>
                </a:solidFill>
              </a:rPr>
              <a:t>. Wolności 2, 19-400 Olecko</a:t>
            </a:r>
          </a:p>
          <a:p>
            <a:pPr marL="0" lvl="0" indent="0">
              <a:spcBef>
                <a:spcPts val="0"/>
              </a:spcBef>
              <a:spcAft>
                <a:spcPts val="0"/>
              </a:spcAft>
              <a:buClr>
                <a:srgbClr val="83992A"/>
              </a:buClr>
              <a:buNone/>
            </a:pPr>
            <a:r>
              <a:rPr lang="pl-PL" sz="1600" b="1" dirty="0">
                <a:solidFill>
                  <a:prstClr val="black">
                    <a:lumMod val="85000"/>
                    <a:lumOff val="15000"/>
                  </a:prstClr>
                </a:solidFill>
              </a:rPr>
              <a:t>					</a:t>
            </a:r>
            <a:r>
              <a:rPr lang="pl-PL" sz="1600" b="1" dirty="0" smtClean="0">
                <a:solidFill>
                  <a:prstClr val="black">
                    <a:lumMod val="85000"/>
                    <a:lumOff val="15000"/>
                  </a:prstClr>
                </a:solidFill>
              </a:rPr>
              <a:t>			tel</a:t>
            </a:r>
            <a:r>
              <a:rPr lang="pl-PL" sz="1600" b="1" dirty="0">
                <a:solidFill>
                  <a:prstClr val="black">
                    <a:lumMod val="85000"/>
                    <a:lumOff val="15000"/>
                  </a:prstClr>
                </a:solidFill>
              </a:rPr>
              <a:t>./fax 87 520 21 59</a:t>
            </a:r>
          </a:p>
          <a:p>
            <a:pPr marL="0" lvl="0" indent="0">
              <a:spcBef>
                <a:spcPts val="0"/>
              </a:spcBef>
              <a:spcAft>
                <a:spcPts val="0"/>
              </a:spcAft>
              <a:buClr>
                <a:srgbClr val="83992A"/>
              </a:buClr>
              <a:buNone/>
            </a:pPr>
            <a:r>
              <a:rPr lang="pl-PL" sz="1600" b="1" dirty="0">
                <a:solidFill>
                  <a:prstClr val="black">
                    <a:lumMod val="85000"/>
                    <a:lumOff val="15000"/>
                  </a:prstClr>
                </a:solidFill>
              </a:rPr>
              <a:t>					</a:t>
            </a:r>
            <a:r>
              <a:rPr lang="pl-PL" sz="1600" b="1" dirty="0" smtClean="0">
                <a:solidFill>
                  <a:prstClr val="black">
                    <a:lumMod val="85000"/>
                    <a:lumOff val="15000"/>
                  </a:prstClr>
                </a:solidFill>
              </a:rPr>
              <a:t>			e-mail</a:t>
            </a:r>
            <a:r>
              <a:rPr lang="pl-PL" sz="1600" b="1" dirty="0">
                <a:solidFill>
                  <a:prstClr val="black">
                    <a:lumMod val="85000"/>
                    <a:lumOff val="15000"/>
                  </a:prstClr>
                </a:solidFill>
              </a:rPr>
              <a:t>: biuro@fundacja.olecko.pl</a:t>
            </a:r>
            <a:endParaRPr lang="pl-PL" sz="1600" dirty="0">
              <a:solidFill>
                <a:prstClr val="black">
                  <a:lumMod val="85000"/>
                  <a:lumOff val="15000"/>
                </a:prstClr>
              </a:solidFill>
            </a:endParaRPr>
          </a:p>
          <a:p>
            <a:pPr marL="0" indent="0">
              <a:buNone/>
            </a:pPr>
            <a:endParaRPr lang="pl-PL" dirty="0" smtClean="0"/>
          </a:p>
          <a:p>
            <a:pPr marL="0" indent="0">
              <a:buNone/>
            </a:pPr>
            <a:endParaRPr lang="pl-P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540" y="2582386"/>
            <a:ext cx="1602397" cy="149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p:nvPicPr>
        <p:blipFill>
          <a:blip r:embed="rId3"/>
          <a:stretch>
            <a:fillRect/>
          </a:stretch>
        </p:blipFill>
        <p:spPr>
          <a:xfrm>
            <a:off x="2734733" y="4995081"/>
            <a:ext cx="1687142" cy="1143506"/>
          </a:xfrm>
          <a:prstGeom prst="rect">
            <a:avLst/>
          </a:prstGeom>
        </p:spPr>
      </p:pic>
    </p:spTree>
    <p:extLst>
      <p:ext uri="{BB962C8B-B14F-4D97-AF65-F5344CB8AC3E}">
        <p14:creationId xmlns:p14="http://schemas.microsoft.com/office/powerpoint/2010/main" val="2913310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prstGeom prst="rect">
            <a:avLst/>
          </a:prstGeom>
        </p:spPr>
        <p:txBody>
          <a:bodyPr/>
          <a:lstStyle/>
          <a:p>
            <a:r>
              <a:t>Gwarancja</a:t>
            </a:r>
          </a:p>
        </p:txBody>
      </p:sp>
      <p:sp>
        <p:nvSpPr>
          <p:cNvPr id="210" name="Shape 210"/>
          <p:cNvSpPr>
            <a:spLocks noGrp="1"/>
          </p:cNvSpPr>
          <p:nvPr>
            <p:ph idx="1"/>
          </p:nvPr>
        </p:nvSpPr>
        <p:spPr>
          <a:prstGeom prst="rect">
            <a:avLst/>
          </a:prstGeom>
        </p:spPr>
        <p:txBody>
          <a:bodyPr>
            <a:normAutofit lnSpcReduction="10000"/>
          </a:bodyPr>
          <a:lstStyle/>
          <a:p>
            <a:pPr algn="just"/>
            <a:r>
              <a:rPr dirty="0" err="1"/>
              <a:t>Istnieje</a:t>
            </a:r>
            <a:r>
              <a:rPr dirty="0"/>
              <a:t> </a:t>
            </a:r>
            <a:r>
              <a:rPr dirty="0" err="1"/>
              <a:t>odpowiedzialność</a:t>
            </a:r>
            <a:r>
              <a:rPr dirty="0"/>
              <a:t> </a:t>
            </a:r>
            <a:r>
              <a:rPr dirty="0" err="1"/>
              <a:t>producenta</a:t>
            </a:r>
            <a:r>
              <a:rPr dirty="0"/>
              <a:t> z </a:t>
            </a:r>
            <a:r>
              <a:rPr dirty="0" err="1" smtClean="0"/>
              <a:t>tytuł</a:t>
            </a:r>
            <a:r>
              <a:rPr lang="pl-PL" dirty="0" smtClean="0"/>
              <a:t>u</a:t>
            </a:r>
            <a:r>
              <a:rPr dirty="0" smtClean="0"/>
              <a:t> </a:t>
            </a:r>
            <a:r>
              <a:rPr dirty="0" err="1"/>
              <a:t>gwarancji</a:t>
            </a:r>
            <a:r>
              <a:rPr dirty="0"/>
              <a:t> </a:t>
            </a:r>
            <a:r>
              <a:rPr dirty="0" err="1"/>
              <a:t>oraz</a:t>
            </a:r>
            <a:r>
              <a:rPr dirty="0"/>
              <a:t> </a:t>
            </a:r>
            <a:r>
              <a:rPr dirty="0" err="1"/>
              <a:t>niezależnie</a:t>
            </a:r>
            <a:r>
              <a:rPr dirty="0"/>
              <a:t> od </a:t>
            </a:r>
            <a:r>
              <a:rPr dirty="0" err="1"/>
              <a:t>niej</a:t>
            </a:r>
            <a:r>
              <a:rPr dirty="0"/>
              <a:t> – </a:t>
            </a:r>
            <a:r>
              <a:rPr dirty="0" err="1"/>
              <a:t>odpowiedzialność</a:t>
            </a:r>
            <a:r>
              <a:rPr dirty="0"/>
              <a:t> </a:t>
            </a:r>
            <a:r>
              <a:rPr dirty="0" err="1"/>
              <a:t>sprzedawcy</a:t>
            </a:r>
            <a:r>
              <a:rPr dirty="0"/>
              <a:t>. </a:t>
            </a:r>
          </a:p>
          <a:p>
            <a:pPr algn="just"/>
            <a:r>
              <a:rPr dirty="0" err="1"/>
              <a:t>Warto</a:t>
            </a:r>
            <a:r>
              <a:rPr dirty="0"/>
              <a:t> </a:t>
            </a:r>
            <a:r>
              <a:rPr dirty="0" err="1"/>
              <a:t>zapamiętać</a:t>
            </a:r>
            <a:r>
              <a:rPr dirty="0"/>
              <a:t>, </a:t>
            </a:r>
            <a:r>
              <a:rPr dirty="0" err="1"/>
              <a:t>że</a:t>
            </a:r>
            <a:r>
              <a:rPr dirty="0"/>
              <a:t> </a:t>
            </a:r>
            <a:r>
              <a:rPr dirty="0" err="1"/>
              <a:t>sprzedawca</a:t>
            </a:r>
            <a:r>
              <a:rPr dirty="0"/>
              <a:t> </a:t>
            </a:r>
            <a:r>
              <a:rPr dirty="0" err="1"/>
              <a:t>nie</a:t>
            </a:r>
            <a:r>
              <a:rPr dirty="0"/>
              <a:t> ma </a:t>
            </a:r>
            <a:r>
              <a:rPr dirty="0" err="1"/>
              <a:t>prawa</a:t>
            </a:r>
            <a:r>
              <a:rPr dirty="0"/>
              <a:t> do </a:t>
            </a:r>
            <a:r>
              <a:rPr dirty="0" err="1"/>
              <a:t>wysyłania</a:t>
            </a:r>
            <a:r>
              <a:rPr dirty="0"/>
              <a:t> </a:t>
            </a:r>
            <a:r>
              <a:rPr dirty="0" err="1"/>
              <a:t>klienta</a:t>
            </a:r>
            <a:r>
              <a:rPr dirty="0"/>
              <a:t> do </a:t>
            </a:r>
            <a:r>
              <a:rPr dirty="0" err="1"/>
              <a:t>serwisu</a:t>
            </a:r>
            <a:r>
              <a:rPr dirty="0"/>
              <a:t>, </a:t>
            </a:r>
            <a:r>
              <a:rPr dirty="0" err="1"/>
              <a:t>jeżeli</a:t>
            </a:r>
            <a:r>
              <a:rPr dirty="0"/>
              <a:t> ten </a:t>
            </a:r>
            <a:r>
              <a:rPr dirty="0" err="1"/>
              <a:t>zdecydował</a:t>
            </a:r>
            <a:r>
              <a:rPr dirty="0"/>
              <a:t> </a:t>
            </a:r>
            <a:r>
              <a:rPr dirty="0" err="1"/>
              <a:t>się</a:t>
            </a:r>
            <a:r>
              <a:rPr dirty="0"/>
              <a:t> </a:t>
            </a:r>
            <a:r>
              <a:rPr dirty="0" err="1"/>
              <a:t>złożyć</a:t>
            </a:r>
            <a:r>
              <a:rPr dirty="0"/>
              <a:t> </a:t>
            </a:r>
            <a:r>
              <a:rPr dirty="0" err="1"/>
              <a:t>reklamację</a:t>
            </a:r>
            <a:r>
              <a:rPr dirty="0"/>
              <a:t> u </a:t>
            </a:r>
            <a:r>
              <a:rPr dirty="0" err="1"/>
              <a:t>niego</a:t>
            </a:r>
            <a:r>
              <a:rPr dirty="0"/>
              <a:t> (</a:t>
            </a:r>
            <a:r>
              <a:rPr dirty="0" err="1"/>
              <a:t>tzn</a:t>
            </a:r>
            <a:r>
              <a:rPr dirty="0"/>
              <a:t>. </a:t>
            </a:r>
            <a:r>
              <a:rPr dirty="0" err="1"/>
              <a:t>zdecydował</a:t>
            </a:r>
            <a:r>
              <a:rPr dirty="0"/>
              <a:t> </a:t>
            </a:r>
            <a:r>
              <a:rPr dirty="0" err="1"/>
              <a:t>się</a:t>
            </a:r>
            <a:r>
              <a:rPr dirty="0"/>
              <a:t> </a:t>
            </a:r>
            <a:r>
              <a:rPr dirty="0" err="1"/>
              <a:t>skorzystać</a:t>
            </a:r>
            <a:r>
              <a:rPr dirty="0"/>
              <a:t> z </a:t>
            </a:r>
            <a:r>
              <a:rPr dirty="0" err="1"/>
              <a:t>gwarancji</a:t>
            </a:r>
            <a:r>
              <a:rPr dirty="0"/>
              <a:t> </a:t>
            </a:r>
            <a:r>
              <a:rPr dirty="0" err="1"/>
              <a:t>sprzedawcy</a:t>
            </a:r>
            <a:r>
              <a:rPr dirty="0"/>
              <a:t>”). To </a:t>
            </a:r>
            <a:r>
              <a:rPr dirty="0" err="1"/>
              <a:t>konsument</a:t>
            </a:r>
            <a:r>
              <a:rPr dirty="0"/>
              <a:t> </a:t>
            </a:r>
            <a:r>
              <a:rPr dirty="0" err="1"/>
              <a:t>decyduje</a:t>
            </a:r>
            <a:r>
              <a:rPr dirty="0"/>
              <a:t>, </a:t>
            </a:r>
            <a:r>
              <a:rPr dirty="0" err="1"/>
              <a:t>czy</a:t>
            </a:r>
            <a:r>
              <a:rPr dirty="0"/>
              <a:t> </a:t>
            </a:r>
            <a:r>
              <a:rPr dirty="0" err="1"/>
              <a:t>chce</a:t>
            </a:r>
            <a:r>
              <a:rPr dirty="0"/>
              <a:t> </a:t>
            </a:r>
            <a:r>
              <a:rPr dirty="0" err="1"/>
              <a:t>skorzystać</a:t>
            </a:r>
            <a:r>
              <a:rPr dirty="0"/>
              <a:t> z </a:t>
            </a:r>
            <a:r>
              <a:rPr dirty="0" err="1"/>
              <a:t>gwarancji</a:t>
            </a:r>
            <a:r>
              <a:rPr dirty="0"/>
              <a:t> </a:t>
            </a:r>
            <a:r>
              <a:rPr dirty="0" err="1"/>
              <a:t>i</a:t>
            </a:r>
            <a:r>
              <a:rPr dirty="0"/>
              <a:t> </a:t>
            </a:r>
            <a:r>
              <a:rPr dirty="0" err="1"/>
              <a:t>złożyć</a:t>
            </a:r>
            <a:r>
              <a:rPr dirty="0"/>
              <a:t> </a:t>
            </a:r>
            <a:r>
              <a:rPr dirty="0" err="1"/>
              <a:t>reklamację</a:t>
            </a:r>
            <a:r>
              <a:rPr dirty="0"/>
              <a:t> w </a:t>
            </a:r>
            <a:r>
              <a:rPr dirty="0" err="1"/>
              <a:t>miejscu</a:t>
            </a:r>
            <a:r>
              <a:rPr dirty="0"/>
              <a:t> </a:t>
            </a:r>
            <a:r>
              <a:rPr dirty="0" err="1"/>
              <a:t>wskazanym</a:t>
            </a:r>
            <a:r>
              <a:rPr dirty="0"/>
              <a:t> w </a:t>
            </a:r>
            <a:r>
              <a:rPr dirty="0" err="1"/>
              <a:t>karcie</a:t>
            </a:r>
            <a:r>
              <a:rPr dirty="0"/>
              <a:t> </a:t>
            </a:r>
            <a:r>
              <a:rPr dirty="0" err="1"/>
              <a:t>gwarancyjnej</a:t>
            </a:r>
            <a:r>
              <a:rPr dirty="0"/>
              <a:t> („</a:t>
            </a:r>
            <a:r>
              <a:rPr dirty="0" err="1"/>
              <a:t>gwarancja</a:t>
            </a:r>
            <a:r>
              <a:rPr dirty="0"/>
              <a:t> </a:t>
            </a:r>
            <a:r>
              <a:rPr dirty="0" err="1"/>
              <a:t>producenta</a:t>
            </a:r>
            <a:r>
              <a:rPr dirty="0"/>
              <a:t>”), </a:t>
            </a:r>
            <a:r>
              <a:rPr dirty="0" err="1"/>
              <a:t>czy</a:t>
            </a:r>
            <a:r>
              <a:rPr dirty="0"/>
              <a:t> </a:t>
            </a:r>
            <a:r>
              <a:rPr dirty="0" err="1"/>
              <a:t>też</a:t>
            </a:r>
            <a:r>
              <a:rPr dirty="0"/>
              <a:t> </a:t>
            </a:r>
            <a:r>
              <a:rPr dirty="0" err="1"/>
              <a:t>powołać</a:t>
            </a:r>
            <a:r>
              <a:rPr dirty="0"/>
              <a:t> </a:t>
            </a:r>
            <a:r>
              <a:rPr dirty="0" err="1"/>
              <a:t>się</a:t>
            </a:r>
            <a:r>
              <a:rPr dirty="0"/>
              <a:t> </a:t>
            </a:r>
            <a:r>
              <a:rPr dirty="0" err="1"/>
              <a:t>na</a:t>
            </a:r>
            <a:r>
              <a:rPr dirty="0"/>
              <a:t> </a:t>
            </a:r>
            <a:r>
              <a:rPr dirty="0" err="1"/>
              <a:t>zasady</a:t>
            </a:r>
            <a:r>
              <a:rPr dirty="0"/>
              <a:t> </a:t>
            </a:r>
            <a:r>
              <a:rPr dirty="0" err="1"/>
              <a:t>rękojmi</a:t>
            </a:r>
            <a:r>
              <a:rPr dirty="0"/>
              <a:t> </a:t>
            </a:r>
            <a:r>
              <a:rPr dirty="0" err="1"/>
              <a:t>i</a:t>
            </a:r>
            <a:r>
              <a:rPr dirty="0"/>
              <a:t> </a:t>
            </a:r>
            <a:r>
              <a:rPr dirty="0" err="1"/>
              <a:t>zgłosić</a:t>
            </a:r>
            <a:r>
              <a:rPr dirty="0"/>
              <a:t> </a:t>
            </a:r>
            <a:r>
              <a:rPr dirty="0" err="1"/>
              <a:t>reklamację</a:t>
            </a:r>
            <a:r>
              <a:rPr dirty="0"/>
              <a:t> do </a:t>
            </a:r>
            <a:r>
              <a:rPr dirty="0" err="1"/>
              <a:t>sprzedawcy</a:t>
            </a:r>
            <a:r>
              <a:rPr dirty="0"/>
              <a:t>, u </a:t>
            </a:r>
            <a:r>
              <a:rPr dirty="0" err="1"/>
              <a:t>którego</a:t>
            </a:r>
            <a:r>
              <a:rPr dirty="0"/>
              <a:t> </a:t>
            </a:r>
            <a:r>
              <a:rPr dirty="0" err="1"/>
              <a:t>był</a:t>
            </a:r>
            <a:r>
              <a:rPr dirty="0"/>
              <a:t> </a:t>
            </a:r>
            <a:r>
              <a:rPr dirty="0" err="1"/>
              <a:t>dokonywany</a:t>
            </a:r>
            <a:r>
              <a:rPr dirty="0"/>
              <a:t> </a:t>
            </a:r>
            <a:r>
              <a:rPr dirty="0" err="1"/>
              <a:t>zakup</a:t>
            </a:r>
            <a:r>
              <a:rPr dirty="0"/>
              <a:t>.</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prstGeom prst="rect">
            <a:avLst/>
          </a:prstGeom>
        </p:spPr>
        <p:txBody>
          <a:bodyPr/>
          <a:lstStyle/>
          <a:p>
            <a:r>
              <a:t>Gwarancja producencka</a:t>
            </a:r>
          </a:p>
        </p:txBody>
      </p:sp>
      <p:sp>
        <p:nvSpPr>
          <p:cNvPr id="213" name="Shape 213"/>
          <p:cNvSpPr>
            <a:spLocks noGrp="1"/>
          </p:cNvSpPr>
          <p:nvPr>
            <p:ph idx="1"/>
          </p:nvPr>
        </p:nvSpPr>
        <p:spPr>
          <a:prstGeom prst="rect">
            <a:avLst/>
          </a:prstGeom>
        </p:spPr>
        <p:txBody>
          <a:bodyPr/>
          <a:lstStyle/>
          <a:p>
            <a:pPr algn="just"/>
            <a:r>
              <a:rPr dirty="0" err="1"/>
              <a:t>Udzielenie</a:t>
            </a:r>
            <a:r>
              <a:rPr dirty="0"/>
              <a:t> </a:t>
            </a:r>
            <a:r>
              <a:rPr dirty="0" err="1"/>
              <a:t>gwarancji</a:t>
            </a:r>
            <a:r>
              <a:rPr dirty="0"/>
              <a:t> </a:t>
            </a:r>
            <a:r>
              <a:rPr dirty="0" err="1"/>
              <a:t>odbywa</a:t>
            </a:r>
            <a:r>
              <a:rPr dirty="0"/>
              <a:t> </a:t>
            </a:r>
            <a:r>
              <a:rPr dirty="0" err="1"/>
              <a:t>się</a:t>
            </a:r>
            <a:r>
              <a:rPr dirty="0"/>
              <a:t> </a:t>
            </a:r>
            <a:r>
              <a:rPr dirty="0" err="1"/>
              <a:t>poprzez</a:t>
            </a:r>
            <a:r>
              <a:rPr dirty="0"/>
              <a:t> </a:t>
            </a:r>
            <a:r>
              <a:rPr dirty="0" err="1"/>
              <a:t>złożenie</a:t>
            </a:r>
            <a:r>
              <a:rPr dirty="0"/>
              <a:t> </a:t>
            </a:r>
            <a:r>
              <a:rPr dirty="0" err="1"/>
              <a:t>oświadczenia</a:t>
            </a:r>
            <a:r>
              <a:rPr dirty="0"/>
              <a:t> </a:t>
            </a:r>
            <a:r>
              <a:rPr dirty="0" err="1"/>
              <a:t>gwarancyjnego</a:t>
            </a:r>
            <a:r>
              <a:rPr dirty="0"/>
              <a:t>, </a:t>
            </a:r>
            <a:r>
              <a:rPr dirty="0" err="1"/>
              <a:t>które</a:t>
            </a:r>
            <a:r>
              <a:rPr dirty="0"/>
              <a:t> ma </a:t>
            </a:r>
            <a:r>
              <a:rPr dirty="0" err="1"/>
              <a:t>najczęściej</a:t>
            </a:r>
            <a:r>
              <a:rPr dirty="0"/>
              <a:t> </a:t>
            </a:r>
            <a:r>
              <a:rPr dirty="0" err="1"/>
              <a:t>formę</a:t>
            </a:r>
            <a:r>
              <a:rPr dirty="0"/>
              <a:t> </a:t>
            </a:r>
            <a:r>
              <a:rPr dirty="0" err="1"/>
              <a:t>karty</a:t>
            </a:r>
            <a:r>
              <a:rPr dirty="0"/>
              <a:t> </a:t>
            </a:r>
            <a:r>
              <a:rPr dirty="0" err="1"/>
              <a:t>gwarancyjnej</a:t>
            </a:r>
            <a:r>
              <a:rPr dirty="0"/>
              <a:t> </a:t>
            </a:r>
          </a:p>
          <a:p>
            <a:pPr algn="just"/>
            <a:r>
              <a:rPr dirty="0" err="1"/>
              <a:t>Udzielenie</a:t>
            </a:r>
            <a:r>
              <a:rPr dirty="0"/>
              <a:t> </a:t>
            </a:r>
            <a:r>
              <a:rPr dirty="0" err="1"/>
              <a:t>gwarancji</a:t>
            </a:r>
            <a:r>
              <a:rPr dirty="0"/>
              <a:t> </a:t>
            </a:r>
            <a:r>
              <a:rPr dirty="0" err="1"/>
              <a:t>przez</a:t>
            </a:r>
            <a:r>
              <a:rPr dirty="0"/>
              <a:t> </a:t>
            </a:r>
            <a:r>
              <a:rPr dirty="0" err="1"/>
              <a:t>producenta</a:t>
            </a:r>
            <a:r>
              <a:rPr dirty="0"/>
              <a:t> </a:t>
            </a:r>
            <a:r>
              <a:rPr dirty="0" err="1">
                <a:solidFill>
                  <a:srgbClr val="FF0000"/>
                </a:solidFill>
              </a:rPr>
              <a:t>nie</a:t>
            </a:r>
            <a:r>
              <a:rPr dirty="0">
                <a:solidFill>
                  <a:srgbClr val="FF0000"/>
                </a:solidFill>
              </a:rPr>
              <a:t> jest </a:t>
            </a:r>
            <a:r>
              <a:rPr dirty="0" err="1">
                <a:solidFill>
                  <a:srgbClr val="FF0000"/>
                </a:solidFill>
              </a:rPr>
              <a:t>obowiązkowe</a:t>
            </a:r>
            <a:r>
              <a:rPr dirty="0"/>
              <a:t>, </a:t>
            </a:r>
            <a:r>
              <a:rPr dirty="0" err="1"/>
              <a:t>zależy</a:t>
            </a:r>
            <a:r>
              <a:rPr dirty="0"/>
              <a:t> to </a:t>
            </a:r>
            <a:r>
              <a:rPr dirty="0" err="1"/>
              <a:t>wyłącznie</a:t>
            </a:r>
            <a:r>
              <a:rPr dirty="0"/>
              <a:t> od </a:t>
            </a:r>
            <a:r>
              <a:rPr dirty="0" err="1"/>
              <a:t>jego</a:t>
            </a:r>
            <a:r>
              <a:rPr dirty="0"/>
              <a:t> </a:t>
            </a:r>
            <a:r>
              <a:rPr dirty="0" err="1"/>
              <a:t>dobrej</a:t>
            </a:r>
            <a:r>
              <a:rPr dirty="0"/>
              <a:t> </a:t>
            </a:r>
            <a:r>
              <a:rPr dirty="0" err="1" smtClean="0"/>
              <a:t>woli</a:t>
            </a:r>
            <a:r>
              <a:rPr lang="pl-PL" dirty="0" smtClean="0"/>
              <a:t>.</a:t>
            </a:r>
            <a:r>
              <a:rPr dirty="0" smtClean="0"/>
              <a:t> </a:t>
            </a:r>
            <a:r>
              <a:rPr dirty="0" err="1"/>
              <a:t>Nie</a:t>
            </a:r>
            <a:r>
              <a:rPr dirty="0"/>
              <a:t> </a:t>
            </a:r>
            <a:r>
              <a:rPr dirty="0" err="1"/>
              <a:t>istnieją</a:t>
            </a:r>
            <a:r>
              <a:rPr dirty="0"/>
              <a:t> </a:t>
            </a:r>
            <a:r>
              <a:rPr dirty="0" err="1"/>
              <a:t>odgórne</a:t>
            </a:r>
            <a:r>
              <a:rPr dirty="0"/>
              <a:t> </a:t>
            </a:r>
            <a:r>
              <a:rPr dirty="0" err="1"/>
              <a:t>przepisy</a:t>
            </a:r>
            <a:r>
              <a:rPr dirty="0"/>
              <a:t> </a:t>
            </a:r>
            <a:r>
              <a:rPr dirty="0" err="1"/>
              <a:t>mówiące</a:t>
            </a:r>
            <a:r>
              <a:rPr dirty="0"/>
              <a:t> o </a:t>
            </a:r>
            <a:r>
              <a:rPr dirty="0" err="1"/>
              <a:t>tym</a:t>
            </a:r>
            <a:r>
              <a:rPr dirty="0"/>
              <a:t>, </a:t>
            </a:r>
            <a:r>
              <a:rPr dirty="0" err="1"/>
              <a:t>jakie</a:t>
            </a:r>
            <a:r>
              <a:rPr dirty="0"/>
              <a:t> </a:t>
            </a:r>
            <a:r>
              <a:rPr dirty="0" err="1"/>
              <a:t>prawa</a:t>
            </a:r>
            <a:r>
              <a:rPr dirty="0"/>
              <a:t> </a:t>
            </a:r>
            <a:r>
              <a:rPr dirty="0" err="1"/>
              <a:t>konsumenta</a:t>
            </a:r>
            <a:r>
              <a:rPr dirty="0"/>
              <a:t> </a:t>
            </a:r>
            <a:r>
              <a:rPr dirty="0" err="1"/>
              <a:t>powinny</a:t>
            </a:r>
            <a:r>
              <a:rPr dirty="0"/>
              <a:t> </a:t>
            </a:r>
            <a:r>
              <a:rPr dirty="0" err="1"/>
              <a:t>wynikać</a:t>
            </a:r>
            <a:r>
              <a:rPr dirty="0"/>
              <a:t> z </a:t>
            </a:r>
            <a:r>
              <a:rPr dirty="0" err="1"/>
              <a:t>gwarancji</a:t>
            </a:r>
            <a:r>
              <a:rPr dirty="0"/>
              <a:t>. </a:t>
            </a:r>
            <a:r>
              <a:rPr dirty="0" err="1"/>
              <a:t>Te</a:t>
            </a:r>
            <a:r>
              <a:rPr dirty="0"/>
              <a:t> </a:t>
            </a:r>
            <a:r>
              <a:rPr dirty="0" err="1"/>
              <a:t>prawa</a:t>
            </a:r>
            <a:r>
              <a:rPr dirty="0"/>
              <a:t> </a:t>
            </a:r>
            <a:r>
              <a:rPr dirty="0" err="1"/>
              <a:t>określa</a:t>
            </a:r>
            <a:r>
              <a:rPr dirty="0"/>
              <a:t> </a:t>
            </a:r>
            <a:r>
              <a:rPr dirty="0" err="1"/>
              <a:t>gwarant</a:t>
            </a:r>
            <a:r>
              <a:rPr dirty="0"/>
              <a:t> (</a:t>
            </a:r>
            <a:r>
              <a:rPr dirty="0" err="1"/>
              <a:t>najczęściej</a:t>
            </a:r>
            <a:r>
              <a:rPr dirty="0"/>
              <a:t> </a:t>
            </a:r>
            <a:r>
              <a:rPr dirty="0" err="1"/>
              <a:t>producent</a:t>
            </a:r>
            <a:r>
              <a:rPr dirty="0"/>
              <a:t>, </a:t>
            </a:r>
            <a:r>
              <a:rPr dirty="0" err="1"/>
              <a:t>dystrybutor</a:t>
            </a:r>
            <a:r>
              <a:rPr dirty="0"/>
              <a:t> </a:t>
            </a:r>
            <a:r>
              <a:rPr dirty="0" err="1"/>
              <a:t>lub</a:t>
            </a:r>
            <a:r>
              <a:rPr dirty="0"/>
              <a:t> importer) w </a:t>
            </a:r>
            <a:r>
              <a:rPr dirty="0" err="1"/>
              <a:t>dokumencie</a:t>
            </a:r>
            <a:r>
              <a:rPr dirty="0"/>
              <a:t> </a:t>
            </a:r>
            <a:r>
              <a:rPr dirty="0" err="1"/>
              <a:t>gwarancyjnym</a:t>
            </a:r>
            <a:r>
              <a:rPr dirty="0"/>
              <a:t> </a:t>
            </a:r>
            <a:r>
              <a:rPr lang="pl-PL" dirty="0" smtClean="0"/>
              <a:t>–</a:t>
            </a:r>
            <a:r>
              <a:rPr dirty="0" smtClean="0"/>
              <a:t> </a:t>
            </a:r>
            <a:r>
              <a:rPr lang="pl-PL" dirty="0" smtClean="0"/>
              <a:t>zwanym </a:t>
            </a:r>
            <a:r>
              <a:rPr dirty="0" smtClean="0"/>
              <a:t>„</a:t>
            </a:r>
            <a:r>
              <a:rPr dirty="0" err="1" smtClean="0"/>
              <a:t>kartą</a:t>
            </a:r>
            <a:r>
              <a:rPr dirty="0" smtClean="0"/>
              <a:t> </a:t>
            </a:r>
            <a:r>
              <a:rPr dirty="0" err="1"/>
              <a:t>gwarancyjną</a:t>
            </a:r>
            <a:r>
              <a:rPr dirty="0"/>
              <a:t>”.</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idx="1"/>
          </p:nvPr>
        </p:nvSpPr>
        <p:spPr>
          <a:prstGeom prst="rect">
            <a:avLst/>
          </a:prstGeom>
        </p:spPr>
        <p:txBody>
          <a:bodyPr/>
          <a:lstStyle/>
          <a:p>
            <a:pPr algn="just"/>
            <a:r>
              <a:rPr dirty="0" err="1"/>
              <a:t>Podmiot</a:t>
            </a:r>
            <a:r>
              <a:rPr dirty="0"/>
              <a:t> </a:t>
            </a:r>
            <a:r>
              <a:rPr dirty="0" err="1"/>
              <a:t>wystawiający</a:t>
            </a:r>
            <a:r>
              <a:rPr dirty="0"/>
              <a:t> </a:t>
            </a:r>
            <a:r>
              <a:rPr dirty="0" err="1"/>
              <a:t>gwarancję</a:t>
            </a:r>
            <a:r>
              <a:rPr dirty="0"/>
              <a:t> jest </a:t>
            </a:r>
            <a:r>
              <a:rPr dirty="0" err="1"/>
              <a:t>zobowiązany</a:t>
            </a:r>
            <a:r>
              <a:rPr dirty="0"/>
              <a:t> do </a:t>
            </a:r>
            <a:r>
              <a:rPr dirty="0" err="1"/>
              <a:t>spełnienia</a:t>
            </a:r>
            <a:r>
              <a:rPr dirty="0"/>
              <a:t> </a:t>
            </a:r>
            <a:r>
              <a:rPr dirty="0" err="1"/>
              <a:t>swoich</a:t>
            </a:r>
            <a:r>
              <a:rPr dirty="0"/>
              <a:t> </a:t>
            </a:r>
            <a:r>
              <a:rPr dirty="0" err="1"/>
              <a:t>obowiązków</a:t>
            </a:r>
            <a:r>
              <a:rPr dirty="0"/>
              <a:t> </a:t>
            </a:r>
            <a:r>
              <a:rPr dirty="0" err="1"/>
              <a:t>gwarancyjnych</a:t>
            </a:r>
            <a:r>
              <a:rPr dirty="0"/>
              <a:t> (</a:t>
            </a:r>
            <a:r>
              <a:rPr dirty="0" err="1"/>
              <a:t>np</a:t>
            </a:r>
            <a:r>
              <a:rPr dirty="0"/>
              <a:t>. </a:t>
            </a:r>
            <a:r>
              <a:rPr dirty="0" err="1"/>
              <a:t>naprawy</a:t>
            </a:r>
            <a:r>
              <a:rPr dirty="0"/>
              <a:t> </a:t>
            </a:r>
            <a:r>
              <a:rPr dirty="0" err="1"/>
              <a:t>towaru</a:t>
            </a:r>
            <a:r>
              <a:rPr dirty="0"/>
              <a:t>) w </a:t>
            </a:r>
            <a:r>
              <a:rPr dirty="0" err="1"/>
              <a:t>terminie</a:t>
            </a:r>
            <a:r>
              <a:rPr dirty="0"/>
              <a:t> </a:t>
            </a:r>
            <a:r>
              <a:rPr dirty="0" err="1"/>
              <a:t>opisanym</a:t>
            </a:r>
            <a:r>
              <a:rPr dirty="0"/>
              <a:t> w </a:t>
            </a:r>
            <a:r>
              <a:rPr dirty="0" err="1"/>
              <a:t>oświadczeniu</a:t>
            </a:r>
            <a:r>
              <a:rPr dirty="0"/>
              <a:t> </a:t>
            </a:r>
            <a:r>
              <a:rPr dirty="0" err="1"/>
              <a:t>gwarancyjnym</a:t>
            </a:r>
            <a:r>
              <a:rPr dirty="0"/>
              <a:t>. </a:t>
            </a:r>
            <a:r>
              <a:rPr dirty="0" err="1"/>
              <a:t>Jednak</a:t>
            </a:r>
            <a:r>
              <a:rPr dirty="0"/>
              <a:t> </a:t>
            </a:r>
            <a:r>
              <a:rPr dirty="0" err="1"/>
              <a:t>jeśli</a:t>
            </a:r>
            <a:r>
              <a:rPr dirty="0"/>
              <a:t> </a:t>
            </a:r>
            <a:r>
              <a:rPr dirty="0" err="1"/>
              <a:t>ono</a:t>
            </a:r>
            <a:r>
              <a:rPr dirty="0"/>
              <a:t> </a:t>
            </a:r>
            <a:r>
              <a:rPr dirty="0" err="1"/>
              <a:t>nie</a:t>
            </a:r>
            <a:r>
              <a:rPr dirty="0"/>
              <a:t> </a:t>
            </a:r>
            <a:r>
              <a:rPr dirty="0" err="1"/>
              <a:t>zawiera</a:t>
            </a:r>
            <a:r>
              <a:rPr dirty="0"/>
              <a:t> </a:t>
            </a:r>
            <a:r>
              <a:rPr dirty="0" err="1"/>
              <a:t>takiej</a:t>
            </a:r>
            <a:r>
              <a:rPr dirty="0"/>
              <a:t> </a:t>
            </a:r>
            <a:r>
              <a:rPr dirty="0" err="1"/>
              <a:t>deklaracji</a:t>
            </a:r>
            <a:r>
              <a:rPr dirty="0"/>
              <a:t> </a:t>
            </a:r>
            <a:r>
              <a:rPr dirty="0" err="1"/>
              <a:t>czasowej</a:t>
            </a:r>
            <a:r>
              <a:rPr dirty="0"/>
              <a:t>, to </a:t>
            </a:r>
            <a:r>
              <a:rPr dirty="0" err="1"/>
              <a:t>przyjmuje</a:t>
            </a:r>
            <a:r>
              <a:rPr dirty="0"/>
              <a:t> </a:t>
            </a:r>
            <a:r>
              <a:rPr dirty="0" err="1"/>
              <a:t>się</a:t>
            </a:r>
            <a:r>
              <a:rPr dirty="0"/>
              <a:t>, </a:t>
            </a:r>
            <a:r>
              <a:rPr dirty="0" err="1"/>
              <a:t>że</a:t>
            </a:r>
            <a:r>
              <a:rPr dirty="0"/>
              <a:t> </a:t>
            </a:r>
            <a:r>
              <a:rPr dirty="0" err="1"/>
              <a:t>powinien</a:t>
            </a:r>
            <a:r>
              <a:rPr dirty="0"/>
              <a:t> on </a:t>
            </a:r>
            <a:r>
              <a:rPr dirty="0" err="1"/>
              <a:t>uczynić</a:t>
            </a:r>
            <a:r>
              <a:rPr dirty="0"/>
              <a:t> to </a:t>
            </a:r>
            <a:r>
              <a:rPr dirty="0" err="1"/>
              <a:t>nie</a:t>
            </a:r>
            <a:r>
              <a:rPr dirty="0"/>
              <a:t> </a:t>
            </a:r>
            <a:r>
              <a:rPr dirty="0" err="1"/>
              <a:t>później</a:t>
            </a:r>
            <a:r>
              <a:rPr dirty="0"/>
              <a:t> </a:t>
            </a:r>
            <a:r>
              <a:rPr dirty="0" err="1"/>
              <a:t>niż</a:t>
            </a:r>
            <a:r>
              <a:rPr dirty="0"/>
              <a:t> w </a:t>
            </a:r>
            <a:r>
              <a:rPr dirty="0" err="1"/>
              <a:t>terminie</a:t>
            </a:r>
            <a:r>
              <a:rPr dirty="0"/>
              <a:t> 14 </a:t>
            </a:r>
            <a:r>
              <a:rPr dirty="0" err="1"/>
              <a:t>dni</a:t>
            </a:r>
            <a:r>
              <a:rPr dirty="0"/>
              <a:t> od </a:t>
            </a:r>
            <a:r>
              <a:rPr dirty="0" err="1"/>
              <a:t>dnia</a:t>
            </a:r>
            <a:r>
              <a:rPr dirty="0"/>
              <a:t> </a:t>
            </a:r>
            <a:r>
              <a:rPr dirty="0" err="1"/>
              <a:t>dostarczenia</a:t>
            </a:r>
            <a:r>
              <a:rPr dirty="0"/>
              <a:t> mu </a:t>
            </a:r>
            <a:r>
              <a:rPr dirty="0" err="1"/>
              <a:t>towaru</a:t>
            </a:r>
            <a:r>
              <a:rPr dirty="0"/>
              <a:t> </a:t>
            </a:r>
            <a:r>
              <a:rPr dirty="0" err="1"/>
              <a:t>przez</a:t>
            </a:r>
            <a:r>
              <a:rPr dirty="0"/>
              <a:t> </a:t>
            </a:r>
            <a:r>
              <a:rPr dirty="0" err="1"/>
              <a:t>konsumenta</a:t>
            </a:r>
            <a:r>
              <a:rPr dirty="0"/>
              <a:t>.</a:t>
            </a:r>
          </a:p>
          <a:p>
            <a:pPr algn="just"/>
            <a:r>
              <a:rPr dirty="0" err="1"/>
              <a:t>Gwarancja</a:t>
            </a:r>
            <a:r>
              <a:rPr dirty="0"/>
              <a:t> </a:t>
            </a:r>
            <a:r>
              <a:rPr dirty="0" err="1"/>
              <a:t>może</a:t>
            </a:r>
            <a:r>
              <a:rPr dirty="0"/>
              <a:t> </a:t>
            </a:r>
            <a:r>
              <a:rPr dirty="0" err="1"/>
              <a:t>nadawać</a:t>
            </a:r>
            <a:r>
              <a:rPr dirty="0"/>
              <a:t> </a:t>
            </a:r>
            <a:r>
              <a:rPr dirty="0" err="1"/>
              <a:t>konsumentom</a:t>
            </a:r>
            <a:r>
              <a:rPr dirty="0"/>
              <a:t> </a:t>
            </a:r>
            <a:r>
              <a:rPr dirty="0" err="1"/>
              <a:t>dodatkowe</a:t>
            </a:r>
            <a:r>
              <a:rPr dirty="0"/>
              <a:t> </a:t>
            </a:r>
            <a:r>
              <a:rPr dirty="0" err="1"/>
              <a:t>uprawnienia</a:t>
            </a:r>
            <a:r>
              <a:rPr dirty="0"/>
              <a:t> </a:t>
            </a:r>
            <a:r>
              <a:rPr dirty="0" err="1" smtClean="0"/>
              <a:t>wobec</a:t>
            </a:r>
            <a:r>
              <a:rPr lang="pl-PL" dirty="0" smtClean="0"/>
              <a:t> </a:t>
            </a:r>
            <a:r>
              <a:rPr dirty="0" err="1" smtClean="0"/>
              <a:t>obowiązujących</a:t>
            </a:r>
            <a:r>
              <a:rPr dirty="0" smtClean="0"/>
              <a:t> </a:t>
            </a:r>
            <a:r>
              <a:rPr dirty="0" err="1"/>
              <a:t>przepisów</a:t>
            </a:r>
            <a:r>
              <a:rPr dirty="0"/>
              <a:t> </a:t>
            </a:r>
            <a:r>
              <a:rPr dirty="0" err="1"/>
              <a:t>prawa</a:t>
            </a:r>
            <a:r>
              <a:rPr dirty="0"/>
              <a:t>,</a:t>
            </a:r>
            <a:r>
              <a:rPr dirty="0">
                <a:solidFill>
                  <a:srgbClr val="FF0000"/>
                </a:solidFill>
              </a:rPr>
              <a:t> </a:t>
            </a:r>
            <a:r>
              <a:rPr dirty="0" err="1">
                <a:solidFill>
                  <a:srgbClr val="FF0000"/>
                </a:solidFill>
              </a:rPr>
              <a:t>nie</a:t>
            </a:r>
            <a:r>
              <a:rPr dirty="0">
                <a:solidFill>
                  <a:srgbClr val="FF0000"/>
                </a:solidFill>
              </a:rPr>
              <a:t> </a:t>
            </a:r>
            <a:r>
              <a:rPr dirty="0" err="1">
                <a:solidFill>
                  <a:srgbClr val="FF0000"/>
                </a:solidFill>
              </a:rPr>
              <a:t>może</a:t>
            </a:r>
            <a:r>
              <a:rPr dirty="0">
                <a:solidFill>
                  <a:srgbClr val="FF0000"/>
                </a:solidFill>
              </a:rPr>
              <a:t> </a:t>
            </a:r>
            <a:r>
              <a:rPr dirty="0" err="1">
                <a:solidFill>
                  <a:srgbClr val="FF0000"/>
                </a:solidFill>
              </a:rPr>
              <a:t>ich</a:t>
            </a:r>
            <a:r>
              <a:rPr dirty="0">
                <a:solidFill>
                  <a:srgbClr val="FF0000"/>
                </a:solidFill>
              </a:rPr>
              <a:t> </a:t>
            </a:r>
            <a:r>
              <a:rPr dirty="0" err="1">
                <a:solidFill>
                  <a:srgbClr val="FF0000"/>
                </a:solidFill>
              </a:rPr>
              <a:t>jednak</a:t>
            </a:r>
            <a:r>
              <a:rPr dirty="0">
                <a:solidFill>
                  <a:srgbClr val="FF0000"/>
                </a:solidFill>
              </a:rPr>
              <a:t> w </a:t>
            </a:r>
            <a:r>
              <a:rPr dirty="0" err="1">
                <a:solidFill>
                  <a:srgbClr val="FF0000"/>
                </a:solidFill>
              </a:rPr>
              <a:t>żadnym</a:t>
            </a:r>
            <a:r>
              <a:rPr dirty="0">
                <a:solidFill>
                  <a:srgbClr val="FF0000"/>
                </a:solidFill>
              </a:rPr>
              <a:t> </a:t>
            </a:r>
            <a:r>
              <a:rPr dirty="0" err="1">
                <a:solidFill>
                  <a:srgbClr val="FF0000"/>
                </a:solidFill>
              </a:rPr>
              <a:t>przypadku</a:t>
            </a:r>
            <a:r>
              <a:rPr dirty="0">
                <a:solidFill>
                  <a:srgbClr val="FF0000"/>
                </a:solidFill>
              </a:rPr>
              <a:t> </a:t>
            </a:r>
            <a:r>
              <a:rPr dirty="0" err="1">
                <a:solidFill>
                  <a:srgbClr val="FF0000"/>
                </a:solidFill>
              </a:rPr>
              <a:t>ograniczać</a:t>
            </a:r>
            <a:r>
              <a:rPr dirty="0">
                <a:solidFill>
                  <a:srgbClr val="FF0000"/>
                </a:solidFill>
              </a:rPr>
              <a:t>.</a:t>
            </a: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Wydarzenie główne">
  <a:themeElements>
    <a:clrScheme name="Wydarzenie główne">
      <a:dk1>
        <a:srgbClr val="000000"/>
      </a:dk1>
      <a:lt1>
        <a:srgbClr val="FFFFFF"/>
      </a:lt1>
      <a:dk2>
        <a:srgbClr val="A7A7A7"/>
      </a:dk2>
      <a:lt2>
        <a:srgbClr val="535353"/>
      </a:lt2>
      <a:accent1>
        <a:srgbClr val="B80E0F"/>
      </a:accent1>
      <a:accent2>
        <a:srgbClr val="A6987D"/>
      </a:accent2>
      <a:accent3>
        <a:srgbClr val="7F9A71"/>
      </a:accent3>
      <a:accent4>
        <a:srgbClr val="64969F"/>
      </a:accent4>
      <a:accent5>
        <a:srgbClr val="9B75B2"/>
      </a:accent5>
      <a:accent6>
        <a:srgbClr val="80737A"/>
      </a:accent6>
      <a:hlink>
        <a:srgbClr val="0000FF"/>
      </a:hlink>
      <a:folHlink>
        <a:srgbClr val="FF00FF"/>
      </a:folHlink>
    </a:clrScheme>
    <a:fontScheme name="Wydarzenie główne">
      <a:majorFont>
        <a:latin typeface="Impact"/>
        <a:ea typeface="Impact"/>
        <a:cs typeface="Impact"/>
      </a:majorFont>
      <a:minorFont>
        <a:latin typeface="Helvetica"/>
        <a:ea typeface="Helvetica"/>
        <a:cs typeface="Helvetica"/>
      </a:minorFont>
    </a:fontScheme>
    <a:fmtScheme name="Wydarzenie główn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mpac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mpac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2242</TotalTime>
  <Words>3787</Words>
  <Application>Microsoft Office PowerPoint</Application>
  <PresentationFormat>Panoramiczny</PresentationFormat>
  <Paragraphs>210</Paragraphs>
  <Slides>68</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68</vt:i4>
      </vt:variant>
    </vt:vector>
  </HeadingPairs>
  <TitlesOfParts>
    <vt:vector size="74" baseType="lpstr">
      <vt:lpstr>Arial Unicode MS</vt:lpstr>
      <vt:lpstr>Arial</vt:lpstr>
      <vt:lpstr>Garamond</vt:lpstr>
      <vt:lpstr>Helvetica</vt:lpstr>
      <vt:lpstr>Impact</vt:lpstr>
      <vt:lpstr>Organiczny</vt:lpstr>
      <vt:lpstr>Edukacja obywatelska  w zakresie praw konsumenta    </vt:lpstr>
      <vt:lpstr>Lekcja I.</vt:lpstr>
      <vt:lpstr>Rola konsumenta w życiu Gospodarczym? </vt:lpstr>
      <vt:lpstr>Prawa konsumenta – zasady reklamacji, odstąpienie od umowy, gwarancja </vt:lpstr>
      <vt:lpstr>Prawa konsumenta</vt:lpstr>
      <vt:lpstr>Należy pamiętać, że:</vt:lpstr>
      <vt:lpstr>Gwarancja</vt:lpstr>
      <vt:lpstr>Gwarancja producencka</vt:lpstr>
      <vt:lpstr>Prezentacja programu PowerPoint</vt:lpstr>
      <vt:lpstr>Gwarancja sprzedawcy – tzw. rękojmia (gwarancja ustawowa)</vt:lpstr>
      <vt:lpstr>Prezentacja programu PowerPoint</vt:lpstr>
      <vt:lpstr>Wada prawna </vt:lpstr>
      <vt:lpstr>Prezentacja programu PowerPoint</vt:lpstr>
      <vt:lpstr>Warto pamiętać, że: </vt:lpstr>
      <vt:lpstr>Prezentacja programu PowerPoint</vt:lpstr>
      <vt:lpstr>Przy reklamacji można żądać:  </vt:lpstr>
      <vt:lpstr>Prezentacja programu PowerPoint</vt:lpstr>
      <vt:lpstr>Lekcja II.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Prawo do odstąpienia od umowy</vt:lpstr>
      <vt:lpstr>WZÓR FORMULARZA ODSTĄPIENIA OD UMOWY</vt:lpstr>
      <vt:lpstr>Elementy formularza odstąpienia od umowy: </vt:lpstr>
      <vt:lpstr>Prezentacja programu PowerPoint</vt:lpstr>
      <vt:lpstr>Prezentacja programu PowerPoint</vt:lpstr>
      <vt:lpstr>Uwaga: </vt:lpstr>
      <vt:lpstr>Obowiązki przedsiębiorcy w przypadku odstąpienia od umowy:</vt:lpstr>
      <vt:lpstr>Prezentacja programu PowerPoint</vt:lpstr>
      <vt:lpstr>Usługi oraz dostarczanie wody, gazu, energii elektrycznej lub cieplnej </vt:lpstr>
      <vt:lpstr>Prawo do odstąpienia od umowy zawartej poza lokalem przedsiębiorcy lub na odległość jest w niektórych sytuacjach niedozwolone lub ograniczone. Dotyczy to umów: </vt:lpstr>
      <vt:lpstr>Prezentacja programu PowerPoint</vt:lpstr>
      <vt:lpstr>Lekcja III.</vt:lpstr>
      <vt:lpstr>Usługi telekomunikacyjne: </vt:lpstr>
      <vt:lpstr>Zmiana i przedłużenie umowy </vt:lpstr>
      <vt:lpstr>Jednostronna zmiana regulaminu lub cennika odbywa się według kilku określonych zasad: </vt:lpstr>
      <vt:lpstr>Prezentacja programu PowerPoint</vt:lpstr>
      <vt:lpstr>Dostawcy usług będzie przysługiwać roszczenie o zapłatę kary umownej w przypadku wypowiedzenia umowy z powodu braku akceptacji zmian, gdy:</vt:lpstr>
      <vt:lpstr>Reklamacja </vt:lpstr>
      <vt:lpstr>Prezentacja programu PowerPoint</vt:lpstr>
      <vt:lpstr>Reklamacja musi określać:</vt:lpstr>
      <vt:lpstr>Prezentacja programu PowerPoint</vt:lpstr>
      <vt:lpstr>Prezentacja programu PowerPoint</vt:lpstr>
      <vt:lpstr>Prezentacja programu PowerPoint</vt:lpstr>
      <vt:lpstr>Problem spam-u. </vt:lpstr>
      <vt:lpstr>Na podstawie definicji przytaczanej przez amerykańską organizację pozarządową Mail Abuse Prevention System, pod pojęciem „spam” należy rozumieć informację przesłaną drogą elektroniczną (w tym nie tylko informację handlową), która spełnia łącznie następujące warunki:</vt:lpstr>
      <vt:lpstr>Prezentacja programu PowerPoint</vt:lpstr>
      <vt:lpstr>Ochrona przed spamem - jakie mamy prawa i gdzie zgłosić problem?</vt:lpstr>
      <vt:lpstr>Prezentacja programu PowerPoint</vt:lpstr>
      <vt:lpstr>Prezentacja programu PowerPoint</vt:lpstr>
      <vt:lpstr>Prezentacja programu PowerPoint</vt:lpstr>
      <vt:lpstr>Prezentacja programu PowerPoint</vt:lpstr>
      <vt:lpstr>Lekcja IV.</vt:lpstr>
      <vt:lpstr>Usługi finansowe, kredyty, pożyczki </vt:lpstr>
      <vt:lpstr>W jaki sposób powinna być zawarta umowa?</vt:lpstr>
      <vt:lpstr>Warunki zawierania umów</vt:lpstr>
      <vt:lpstr>Na co zwrócić uwagę?</vt:lpstr>
      <vt:lpstr>Bank a „parabank” </vt:lpstr>
      <vt:lpstr>Prezentacja programu PowerPoint</vt:lpstr>
      <vt:lpstr>Konsumencie – zanim podpiszesz, dokładnie przeczytaj umowę</vt:lpstr>
      <vt:lpstr>Prezentacja programu PowerPoint</vt:lpstr>
      <vt:lpstr>W razie wątpliwości, problemów - pamiętaj:</vt:lpstr>
      <vt:lpstr>Prezentacja programu PowerPoint</vt:lpstr>
      <vt:lpstr>Świadomy konsument to osoba, która świadomie dokonuje zakupów,  ale też potrafi uniknąć kłopotów finansowych, związanych z błędnymi  i nieprzemyślanymi decyzjami, która czyta zapisy umowy przed jej podpisaniem.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Zakupy i reklmacja</dc:title>
  <dc:creator>Marek Marek</dc:creator>
  <cp:lastModifiedBy>Admin</cp:lastModifiedBy>
  <cp:revision>54</cp:revision>
  <dcterms:modified xsi:type="dcterms:W3CDTF">2016-10-04T18:21:26Z</dcterms:modified>
</cp:coreProperties>
</file>